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297" r:id="rId2"/>
    <p:sldId id="298" r:id="rId3"/>
    <p:sldId id="271" r:id="rId4"/>
    <p:sldId id="291" r:id="rId5"/>
    <p:sldId id="303" r:id="rId6"/>
    <p:sldId id="272" r:id="rId7"/>
    <p:sldId id="302" r:id="rId8"/>
    <p:sldId id="295" r:id="rId9"/>
    <p:sldId id="256" r:id="rId10"/>
    <p:sldId id="257" r:id="rId11"/>
    <p:sldId id="259" r:id="rId12"/>
    <p:sldId id="269" r:id="rId13"/>
    <p:sldId id="261" r:id="rId14"/>
    <p:sldId id="265" r:id="rId15"/>
    <p:sldId id="263" r:id="rId16"/>
    <p:sldId id="266" r:id="rId17"/>
    <p:sldId id="267" r:id="rId18"/>
    <p:sldId id="268" r:id="rId19"/>
    <p:sldId id="264" r:id="rId20"/>
    <p:sldId id="306" r:id="rId21"/>
    <p:sldId id="305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D60093"/>
    <a:srgbClr val="0000FF"/>
    <a:srgbClr val="993366"/>
    <a:srgbClr val="990099"/>
    <a:srgbClr val="00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1" autoAdjust="0"/>
    <p:restoredTop sz="94625" autoAdjust="0"/>
  </p:normalViewPr>
  <p:slideViewPr>
    <p:cSldViewPr>
      <p:cViewPr varScale="1">
        <p:scale>
          <a:sx n="91" d="100"/>
          <a:sy n="91" d="100"/>
        </p:scale>
        <p:origin x="9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52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image" Target="../media/image110.wmf"/><Relationship Id="rId7" Type="http://schemas.openxmlformats.org/officeDocument/2006/relationships/image" Target="../media/image114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11" Type="http://schemas.openxmlformats.org/officeDocument/2006/relationships/image" Target="../media/image118.wmf"/><Relationship Id="rId5" Type="http://schemas.openxmlformats.org/officeDocument/2006/relationships/image" Target="../media/image112.wmf"/><Relationship Id="rId10" Type="http://schemas.openxmlformats.org/officeDocument/2006/relationships/image" Target="../media/image117.w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05" tIns="48302" rIns="96605" bIns="483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90" y="0"/>
            <a:ext cx="3169920" cy="480060"/>
          </a:xfrm>
          <a:prstGeom prst="rect">
            <a:avLst/>
          </a:prstGeom>
        </p:spPr>
        <p:txBody>
          <a:bodyPr vert="horz" lIns="96605" tIns="48302" rIns="96605" bIns="48302" rtlCol="0"/>
          <a:lstStyle>
            <a:lvl1pPr algn="r">
              <a:defRPr sz="1200"/>
            </a:lvl1pPr>
          </a:lstStyle>
          <a:p>
            <a:fld id="{A5666D2A-A2E2-4E53-A4C5-4C982333A6EA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05" tIns="48302" rIns="96605" bIns="483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90" y="9119474"/>
            <a:ext cx="3169920" cy="480060"/>
          </a:xfrm>
          <a:prstGeom prst="rect">
            <a:avLst/>
          </a:prstGeom>
        </p:spPr>
        <p:txBody>
          <a:bodyPr vert="horz" lIns="96605" tIns="48302" rIns="96605" bIns="48302" rtlCol="0" anchor="b"/>
          <a:lstStyle>
            <a:lvl1pPr algn="r">
              <a:defRPr sz="1200"/>
            </a:lvl1pPr>
          </a:lstStyle>
          <a:p>
            <a:fld id="{AB097CF9-F38D-441C-868F-6E80DDDD7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73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0AD751EF-9B71-4CF5-854B-5029A12D94EE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561227"/>
            <a:ext cx="5850835" cy="4320213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1CAC12A1-CFC1-4899-90C3-8C24ACA3E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1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We’ll look at this concept</a:t>
            </a:r>
            <a:r>
              <a:rPr lang="en-US" baseline="0" dirty="0" smtClean="0"/>
              <a:t> of instantaneous selectivity in more detail in L9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C12A1-CFC1-4899-90C3-8C24ACA3E7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5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533400" cy="365125"/>
          </a:xfrm>
        </p:spPr>
        <p:txBody>
          <a:bodyPr/>
          <a:lstStyle/>
          <a:p>
            <a:r>
              <a:rPr lang="en-US" dirty="0" smtClean="0"/>
              <a:t>P</a:t>
            </a:r>
            <a:fld id="{84857A61-EEEE-4431-ABD1-970D069D3B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10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183B-26C0-4F5C-A235-17388A7B2F8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7A61-EEEE-4431-ABD1-970D069D3B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L7-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5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6" r:id="rId13"/>
    <p:sldLayoutId id="2147483672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3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69.wm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73.bin"/><Relationship Id="rId17" Type="http://schemas.openxmlformats.org/officeDocument/2006/relationships/image" Target="../media/image71.wmf"/><Relationship Id="rId2" Type="http://schemas.openxmlformats.org/officeDocument/2006/relationships/video" Target="file:///C:\Mary\class%20stuff\CHBE%20424\CHBE%20424%20Sp%2013\L7%20CSTR%20startup%20and%20semibatch%20reactor\Sbatch5.avi" TargetMode="External"/><Relationship Id="rId16" Type="http://schemas.openxmlformats.org/officeDocument/2006/relationships/oleObject" Target="../embeddings/oleObject75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68.wmf"/><Relationship Id="rId5" Type="http://schemas.openxmlformats.org/officeDocument/2006/relationships/image" Target="../media/image72.png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72.bin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7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86.bin"/><Relationship Id="rId18" Type="http://schemas.openxmlformats.org/officeDocument/2006/relationships/image" Target="../media/image85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8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4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8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93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90.wmf"/><Relationship Id="rId17" Type="http://schemas.openxmlformats.org/officeDocument/2006/relationships/oleObject" Target="../embeddings/oleObject9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2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90.bin"/><Relationship Id="rId15" Type="http://schemas.openxmlformats.org/officeDocument/2006/relationships/oleObject" Target="../embeddings/oleObject95.bin"/><Relationship Id="rId10" Type="http://schemas.openxmlformats.org/officeDocument/2006/relationships/image" Target="../media/image89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9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2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0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05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9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tif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4.tiff"/><Relationship Id="rId2" Type="http://schemas.openxmlformats.org/officeDocument/2006/relationships/video" Target="file:///C:\Mary\class%20stuff\CHBE%20424\CHBE%20424%20Sp%2013\L7%20CSTR%20startup%20and%20semibatch%20reactor\Sbatch5.avi" TargetMode="Externa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107.tiff"/><Relationship Id="rId4" Type="http://schemas.openxmlformats.org/officeDocument/2006/relationships/image" Target="../media/image72.png"/><Relationship Id="rId9" Type="http://schemas.openxmlformats.org/officeDocument/2006/relationships/image" Target="../media/image106.tif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file:///C:\Mary\class%20stuff\CHBE%20424\CHBE%20424%20Sp%2013\L7%20CSTR%20startup%20and%20semibatch%20reactor\Sbatch5.avi" TargetMode="Externa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7.bin"/><Relationship Id="rId4" Type="http://schemas.openxmlformats.org/officeDocument/2006/relationships/image" Target="../media/image7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oleObject" Target="../embeddings/oleObject113.bin"/><Relationship Id="rId18" Type="http://schemas.openxmlformats.org/officeDocument/2006/relationships/image" Target="../media/image115.wmf"/><Relationship Id="rId3" Type="http://schemas.openxmlformats.org/officeDocument/2006/relationships/oleObject" Target="../embeddings/oleObject108.bin"/><Relationship Id="rId21" Type="http://schemas.openxmlformats.org/officeDocument/2006/relationships/oleObject" Target="../embeddings/oleObject117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2.wmf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4.wmf"/><Relationship Id="rId20" Type="http://schemas.openxmlformats.org/officeDocument/2006/relationships/image" Target="../media/image116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9.wmf"/><Relationship Id="rId11" Type="http://schemas.openxmlformats.org/officeDocument/2006/relationships/oleObject" Target="../embeddings/oleObject112.bin"/><Relationship Id="rId24" Type="http://schemas.openxmlformats.org/officeDocument/2006/relationships/image" Target="../media/image118.wmf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4.bin"/><Relationship Id="rId23" Type="http://schemas.openxmlformats.org/officeDocument/2006/relationships/oleObject" Target="../embeddings/oleObject118.bin"/><Relationship Id="rId10" Type="http://schemas.openxmlformats.org/officeDocument/2006/relationships/image" Target="../media/image111.wmf"/><Relationship Id="rId19" Type="http://schemas.openxmlformats.org/officeDocument/2006/relationships/oleObject" Target="../embeddings/oleObject116.bin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13.wmf"/><Relationship Id="rId22" Type="http://schemas.openxmlformats.org/officeDocument/2006/relationships/image" Target="../media/image1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Liquid Phase Reaction in PFR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6391" y="895290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 PHASE</a:t>
            </a:r>
            <a:r>
              <a:rPr lang="en-US" sz="2000" dirty="0" smtClean="0"/>
              <a:t>: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≠ f(P)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pressure drop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87429" y="1630680"/>
            <a:ext cx="716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b="1" dirty="0" smtClean="0">
                <a:solidFill>
                  <a:srgbClr val="006600"/>
                </a:solidFill>
              </a:rPr>
              <a:t>volume</a:t>
            </a:r>
            <a:r>
              <a:rPr lang="en-US" sz="2000" dirty="0" smtClean="0"/>
              <a:t> required to get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PFR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3921" y="1261110"/>
            <a:ext cx="2493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0383" y="1261110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221355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2937379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3521826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008056"/>
              </p:ext>
            </p:extLst>
          </p:nvPr>
        </p:nvGraphicFramePr>
        <p:xfrm>
          <a:off x="5295900" y="2065338"/>
          <a:ext cx="1279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6" name="Equation" r:id="rId3" imgW="1282680" imgH="698400" progId="Equation.DSMT4">
                  <p:embed/>
                </p:oleObj>
              </mc:Choice>
              <mc:Fallback>
                <p:oleObj name="Equation" r:id="rId3" imgW="1282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2065338"/>
                        <a:ext cx="1279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858195"/>
              </p:ext>
            </p:extLst>
          </p:nvPr>
        </p:nvGraphicFramePr>
        <p:xfrm>
          <a:off x="5348288" y="2936875"/>
          <a:ext cx="12684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7" name="Equation" r:id="rId5" imgW="1282680" imgH="406080" progId="Equation.DSMT4">
                  <p:embed/>
                </p:oleObj>
              </mc:Choice>
              <mc:Fallback>
                <p:oleObj name="Equation" r:id="rId5" imgW="1282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2936875"/>
                        <a:ext cx="12684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770414"/>
              </p:ext>
            </p:extLst>
          </p:nvPr>
        </p:nvGraphicFramePr>
        <p:xfrm>
          <a:off x="5397500" y="3606800"/>
          <a:ext cx="20177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8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3606800"/>
                        <a:ext cx="20177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47801" y="448641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405800"/>
              </p:ext>
            </p:extLst>
          </p:nvPr>
        </p:nvGraphicFramePr>
        <p:xfrm>
          <a:off x="5207000" y="4146550"/>
          <a:ext cx="2981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9" name="Equation" r:id="rId9" imgW="2869920" imgH="888840" progId="Equation.DSMT4">
                  <p:embed/>
                </p:oleObj>
              </mc:Choice>
              <mc:Fallback>
                <p:oleObj name="Equation" r:id="rId9" imgW="28699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4146550"/>
                        <a:ext cx="2981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145463"/>
              </p:ext>
            </p:extLst>
          </p:nvPr>
        </p:nvGraphicFramePr>
        <p:xfrm>
          <a:off x="1219200" y="5093970"/>
          <a:ext cx="36925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0" name="Equation" r:id="rId11" imgW="3555720" imgH="952200" progId="Equation.DSMT4">
                  <p:embed/>
                </p:oleObj>
              </mc:Choice>
              <mc:Fallback>
                <p:oleObj name="Equation" r:id="rId11" imgW="35557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093970"/>
                        <a:ext cx="36925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65019"/>
              </p:ext>
            </p:extLst>
          </p:nvPr>
        </p:nvGraphicFramePr>
        <p:xfrm>
          <a:off x="5181600" y="5159779"/>
          <a:ext cx="28733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1" name="Equation" r:id="rId13" imgW="2768400" imgH="876240" progId="Equation.DSMT4">
                  <p:embed/>
                </p:oleObj>
              </mc:Choice>
              <mc:Fallback>
                <p:oleObj name="Equation" r:id="rId13" imgW="276840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159779"/>
                        <a:ext cx="28733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27530" y="6096000"/>
            <a:ext cx="456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reaction in PFR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15177" y="1805459"/>
            <a:ext cx="1274311" cy="4290541"/>
            <a:chOff x="115177" y="1805459"/>
            <a:chExt cx="1274311" cy="4290541"/>
          </a:xfrm>
        </p:grpSpPr>
        <p:sp>
          <p:nvSpPr>
            <p:cNvPr id="19" name="TextBox 18"/>
            <p:cNvSpPr txBox="1"/>
            <p:nvPr/>
          </p:nvSpPr>
          <p:spPr>
            <a:xfrm rot="16200000">
              <a:off x="-1474131" y="3394767"/>
              <a:ext cx="41942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Be able to do these 4 steps, integrate &amp; solve for V for ANY ORDER RXN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>
              <a:off x="1030096" y="2000310"/>
              <a:ext cx="359392" cy="409569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89897" y="6013386"/>
            <a:ext cx="3219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9900CC"/>
                </a:solidFill>
              </a:rPr>
              <a:t>See Appendix A </a:t>
            </a:r>
            <a:r>
              <a:rPr lang="en-US" sz="1600" dirty="0">
                <a:solidFill>
                  <a:srgbClr val="9900CC"/>
                </a:solidFill>
              </a:rPr>
              <a:t>for integrals frequently used </a:t>
            </a:r>
            <a:r>
              <a:rPr lang="en-US" sz="1600" dirty="0" smtClean="0">
                <a:solidFill>
                  <a:srgbClr val="9900CC"/>
                </a:solidFill>
              </a:rPr>
              <a:t>in </a:t>
            </a:r>
            <a:r>
              <a:rPr lang="en-US" sz="1600" dirty="0">
                <a:solidFill>
                  <a:srgbClr val="9900CC"/>
                </a:solidFill>
              </a:rPr>
              <a:t>reactor design </a:t>
            </a:r>
            <a:endParaRPr lang="en-US" sz="1600" dirty="0" smtClean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6938"/>
            <a:ext cx="9144000" cy="1143000"/>
          </a:xfrm>
        </p:spPr>
        <p:txBody>
          <a:bodyPr/>
          <a:lstStyle/>
          <a:p>
            <a:r>
              <a:rPr lang="en-US" dirty="0" smtClean="0"/>
              <a:t>Start-Up of a Fixed-Volume CSTR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952500"/>
            <a:ext cx="8582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Isothermal (unusual, but simple case), well-mixed CSTR</a:t>
            </a:r>
          </a:p>
          <a:p>
            <a:pPr>
              <a:spcAft>
                <a:spcPts val="600"/>
              </a:spcAft>
            </a:pPr>
            <a:r>
              <a:rPr lang="en-US" sz="2000" u="sng" dirty="0" smtClean="0"/>
              <a:t>Unsteady state</a:t>
            </a:r>
            <a:r>
              <a:rPr lang="en-US" sz="2000" dirty="0" smtClean="0"/>
              <a:t>: concentrations vary with time &amp; accumulation is </a:t>
            </a:r>
            <a:r>
              <a:rPr lang="en-US" sz="2000" b="1" dirty="0" smtClean="0"/>
              <a:t>non-zero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Goal: Determine the time necessary to reach steady-state operation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43568" y="2629931"/>
            <a:ext cx="192024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moles A in CSTR changes with time until steady state is reached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6" name="Group 17"/>
          <p:cNvGrpSpPr>
            <a:grpSpLocks/>
          </p:cNvGrpSpPr>
          <p:nvPr/>
        </p:nvGrpSpPr>
        <p:grpSpPr bwMode="auto">
          <a:xfrm>
            <a:off x="2362200" y="2248931"/>
            <a:ext cx="5439310" cy="504251"/>
            <a:chOff x="1570503" y="2951893"/>
            <a:chExt cx="5438746" cy="504086"/>
          </a:xfrm>
        </p:grpSpPr>
        <p:sp>
          <p:nvSpPr>
            <p:cNvPr id="27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461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363FFA"/>
                  </a:solidFill>
                </a:rPr>
                <a:t>In</a:t>
              </a:r>
              <a:endParaRPr lang="en-US" sz="2400" dirty="0">
                <a:solidFill>
                  <a:srgbClr val="363FFA"/>
                </a:solidFill>
              </a:endParaRPr>
            </a:p>
          </p:txBody>
        </p:sp>
        <p:sp>
          <p:nvSpPr>
            <p:cNvPr id="28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461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363FFA"/>
                  </a:solidFill>
                </a:rPr>
                <a:t>Out</a:t>
              </a:r>
              <a:endParaRPr lang="en-US" sz="2400" dirty="0">
                <a:solidFill>
                  <a:srgbClr val="363FFA"/>
                </a:solidFill>
              </a:endParaRPr>
            </a:p>
          </p:txBody>
        </p:sp>
        <p:sp>
          <p:nvSpPr>
            <p:cNvPr id="29" name="TextBox 9"/>
            <p:cNvSpPr txBox="1">
              <a:spLocks noChangeArrowheads="1"/>
            </p:cNvSpPr>
            <p:nvPr/>
          </p:nvSpPr>
          <p:spPr bwMode="auto">
            <a:xfrm>
              <a:off x="1904378" y="2951893"/>
              <a:ext cx="287258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30" name="TextBox 11"/>
            <p:cNvSpPr txBox="1">
              <a:spLocks noChangeArrowheads="1"/>
            </p:cNvSpPr>
            <p:nvPr/>
          </p:nvSpPr>
          <p:spPr bwMode="auto">
            <a:xfrm>
              <a:off x="2666299" y="2989975"/>
              <a:ext cx="364202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31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461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363FFA"/>
                  </a:solidFill>
                </a:rPr>
                <a:t>Generation</a:t>
              </a:r>
              <a:endParaRPr lang="en-US" sz="2400" dirty="0">
                <a:solidFill>
                  <a:srgbClr val="363FFA"/>
                </a:solidFill>
              </a:endParaRPr>
            </a:p>
          </p:txBody>
        </p:sp>
        <p:sp>
          <p:nvSpPr>
            <p:cNvPr id="32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64202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33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461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363FFA"/>
                  </a:solidFill>
                </a:rPr>
                <a:t>Accumulation</a:t>
              </a:r>
              <a:endParaRPr lang="en-US" sz="24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650087"/>
              </p:ext>
            </p:extLst>
          </p:nvPr>
        </p:nvGraphicFramePr>
        <p:xfrm>
          <a:off x="2179638" y="2775981"/>
          <a:ext cx="48942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" name="Equation" r:id="rId3" imgW="3911400" imgH="622080" progId="Equation.DSMT4">
                  <p:embed/>
                </p:oleObj>
              </mc:Choice>
              <mc:Fallback>
                <p:oleObj name="Equation" r:id="rId3" imgW="391140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2775981"/>
                        <a:ext cx="4894262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>
            <a:off x="4742565" y="1307406"/>
            <a:ext cx="118872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876800" y="2934731"/>
            <a:ext cx="533400" cy="5334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813610" y="1687512"/>
            <a:ext cx="2926080" cy="1588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300355" y="2706131"/>
            <a:ext cx="762000" cy="914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2400" y="2184400"/>
            <a:ext cx="2031527" cy="2045732"/>
            <a:chOff x="304800" y="2012790"/>
            <a:chExt cx="2031527" cy="2045732"/>
          </a:xfrm>
        </p:grpSpPr>
        <p:grpSp>
          <p:nvGrpSpPr>
            <p:cNvPr id="42" name="Group 39"/>
            <p:cNvGrpSpPr/>
            <p:nvPr/>
          </p:nvGrpSpPr>
          <p:grpSpPr>
            <a:xfrm>
              <a:off x="304800" y="2012790"/>
              <a:ext cx="1738779" cy="2045732"/>
              <a:chOff x="2732567" y="1582952"/>
              <a:chExt cx="1738779" cy="1310244"/>
            </a:xfrm>
          </p:grpSpPr>
          <p:grpSp>
            <p:nvGrpSpPr>
              <p:cNvPr id="49" name="Group 25"/>
              <p:cNvGrpSpPr>
                <a:grpSpLocks/>
              </p:cNvGrpSpPr>
              <p:nvPr/>
            </p:nvGrpSpPr>
            <p:grpSpPr bwMode="auto">
              <a:xfrm>
                <a:off x="3200400" y="1600195"/>
                <a:ext cx="1077913" cy="1293001"/>
                <a:chOff x="3708400" y="3543300"/>
                <a:chExt cx="1077913" cy="1454628"/>
              </a:xfrm>
            </p:grpSpPr>
            <p:sp>
              <p:nvSpPr>
                <p:cNvPr id="52" name="Rectangle 4"/>
                <p:cNvSpPr>
                  <a:spLocks noChangeArrowheads="1"/>
                </p:cNvSpPr>
                <p:nvPr/>
              </p:nvSpPr>
              <p:spPr bwMode="auto">
                <a:xfrm>
                  <a:off x="3708400" y="3994070"/>
                  <a:ext cx="1066800" cy="1003858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 u="none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53" name="Line 5"/>
                <p:cNvSpPr>
                  <a:spLocks noChangeShapeType="1"/>
                </p:cNvSpPr>
                <p:nvPr/>
              </p:nvSpPr>
              <p:spPr bwMode="auto">
                <a:xfrm>
                  <a:off x="4241800" y="3543300"/>
                  <a:ext cx="0" cy="1251833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54" name="Oval 6"/>
                <p:cNvSpPr>
                  <a:spLocks noChangeArrowheads="1"/>
                </p:cNvSpPr>
                <p:nvPr/>
              </p:nvSpPr>
              <p:spPr bwMode="auto">
                <a:xfrm>
                  <a:off x="4241800" y="4723403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55" name="Oval 7"/>
                <p:cNvSpPr>
                  <a:spLocks noChangeArrowheads="1"/>
                </p:cNvSpPr>
                <p:nvPr/>
              </p:nvSpPr>
              <p:spPr bwMode="auto">
                <a:xfrm>
                  <a:off x="3860800" y="4723403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56" name="Freeform 8"/>
                <p:cNvSpPr>
                  <a:spLocks/>
                </p:cNvSpPr>
                <p:nvPr/>
              </p:nvSpPr>
              <p:spPr bwMode="auto">
                <a:xfrm>
                  <a:off x="3708400" y="4339068"/>
                  <a:ext cx="1077913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2732567" y="1624283"/>
                <a:ext cx="756938" cy="236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A0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799367" y="1582952"/>
                <a:ext cx="671979" cy="2365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endParaRPr lang="en-US" dirty="0"/>
              </a:p>
            </p:txBody>
          </p:sp>
        </p:grpSp>
        <p:grpSp>
          <p:nvGrpSpPr>
            <p:cNvPr id="43" name="Group 54"/>
            <p:cNvGrpSpPr/>
            <p:nvPr/>
          </p:nvGrpSpPr>
          <p:grpSpPr>
            <a:xfrm>
              <a:off x="304800" y="2458321"/>
              <a:ext cx="762000" cy="533400"/>
              <a:chOff x="2362200" y="1162921"/>
              <a:chExt cx="1066800" cy="533400"/>
            </a:xfrm>
          </p:grpSpPr>
          <p:sp>
            <p:nvSpPr>
              <p:cNvPr id="47" name="Line 9"/>
              <p:cNvSpPr>
                <a:spLocks noChangeShapeType="1"/>
              </p:cNvSpPr>
              <p:nvPr/>
            </p:nvSpPr>
            <p:spPr bwMode="auto">
              <a:xfrm flipV="1">
                <a:off x="2362200" y="1162921"/>
                <a:ext cx="106680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48" name="Line 10"/>
              <p:cNvSpPr>
                <a:spLocks noChangeShapeType="1"/>
              </p:cNvSpPr>
              <p:nvPr/>
            </p:nvSpPr>
            <p:spPr bwMode="auto">
              <a:xfrm>
                <a:off x="3429000" y="1162921"/>
                <a:ext cx="0" cy="53340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  <p:grpSp>
          <p:nvGrpSpPr>
            <p:cNvPr id="44" name="Group 55"/>
            <p:cNvGrpSpPr/>
            <p:nvPr/>
          </p:nvGrpSpPr>
          <p:grpSpPr>
            <a:xfrm>
              <a:off x="1513367" y="2438400"/>
              <a:ext cx="822960" cy="1005840"/>
              <a:chOff x="1513367" y="2438400"/>
              <a:chExt cx="822960" cy="1005840"/>
            </a:xfrm>
          </p:grpSpPr>
          <p:sp>
            <p:nvSpPr>
              <p:cNvPr id="45" name="Line 12"/>
              <p:cNvSpPr>
                <a:spLocks noChangeShapeType="1"/>
              </p:cNvSpPr>
              <p:nvPr/>
            </p:nvSpPr>
            <p:spPr bwMode="auto">
              <a:xfrm flipV="1">
                <a:off x="1524000" y="2438400"/>
                <a:ext cx="0" cy="100584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flipV="1">
                <a:off x="1513367" y="2438400"/>
                <a:ext cx="82296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</p:grpSp>
      <p:sp>
        <p:nvSpPr>
          <p:cNvPr id="57" name="TextBox 56"/>
          <p:cNvSpPr txBox="1"/>
          <p:nvPr/>
        </p:nvSpPr>
        <p:spPr>
          <a:xfrm>
            <a:off x="1905000" y="3886200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TW" sz="2000" dirty="0" smtClean="0">
                <a:solidFill>
                  <a:srgbClr val="0000FF"/>
                </a:solidFill>
              </a:rPr>
              <a:t>Use </a:t>
            </a:r>
            <a:r>
              <a:rPr lang="en-GB" altLang="zh-TW" sz="2000" i="1" u="sng" dirty="0" smtClean="0">
                <a:solidFill>
                  <a:srgbClr val="0000FF"/>
                </a:solidFill>
              </a:rPr>
              <a:t>concentration</a:t>
            </a:r>
            <a:r>
              <a:rPr lang="en-GB" altLang="zh-TW" sz="2000" dirty="0" smtClean="0">
                <a:solidFill>
                  <a:srgbClr val="0000FF"/>
                </a:solidFill>
              </a:rPr>
              <a:t> rather than conversion in the balance </a:t>
            </a:r>
            <a:r>
              <a:rPr lang="en-GB" altLang="zh-TW" sz="2000" dirty="0" err="1" smtClean="0">
                <a:solidFill>
                  <a:srgbClr val="0000FF"/>
                </a:solidFill>
              </a:rPr>
              <a:t>eqs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232565"/>
              </p:ext>
            </p:extLst>
          </p:nvPr>
        </p:nvGraphicFramePr>
        <p:xfrm>
          <a:off x="1184274" y="4560332"/>
          <a:ext cx="31988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" name="Equation" r:id="rId5" imgW="3085920" imgH="622080" progId="Equation.DSMT4">
                  <p:embed/>
                </p:oleObj>
              </mc:Choice>
              <mc:Fallback>
                <p:oleObj name="Equation" r:id="rId5" imgW="3085920" imgH="622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4" y="4560332"/>
                        <a:ext cx="319881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4953000" y="5105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Divide by V to convert </a:t>
            </a:r>
            <a:r>
              <a:rPr lang="en-US" dirty="0" err="1" smtClean="0">
                <a:solidFill>
                  <a:srgbClr val="0000FF"/>
                </a:solidFill>
              </a:rPr>
              <a:t>dN</a:t>
            </a:r>
            <a:r>
              <a:rPr lang="en-US" baseline="-25000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to </a:t>
            </a:r>
            <a:r>
              <a:rPr lang="en-US" dirty="0" err="1" smtClean="0">
                <a:solidFill>
                  <a:srgbClr val="7030A0"/>
                </a:solidFill>
              </a:rPr>
              <a:t>dC</a:t>
            </a:r>
            <a:r>
              <a:rPr lang="en-US" baseline="-25000" dirty="0" err="1" smtClean="0">
                <a:solidFill>
                  <a:srgbClr val="7030A0"/>
                </a:solidFill>
              </a:rPr>
              <a:t>A</a:t>
            </a:r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641017"/>
              </p:ext>
            </p:extLst>
          </p:nvPr>
        </p:nvGraphicFramePr>
        <p:xfrm>
          <a:off x="4548188" y="4483100"/>
          <a:ext cx="4029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" name="Equation" r:id="rId7" imgW="3886200" imgH="685800" progId="Equation.DSMT4">
                  <p:embed/>
                </p:oleObj>
              </mc:Choice>
              <mc:Fallback>
                <p:oleObj name="Equation" r:id="rId7" imgW="3886200" imgH="685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4483100"/>
                        <a:ext cx="40290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097409"/>
              </p:ext>
            </p:extLst>
          </p:nvPr>
        </p:nvGraphicFramePr>
        <p:xfrm>
          <a:off x="655638" y="5632450"/>
          <a:ext cx="1016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" name="Equation" r:id="rId9" imgW="1015920" imgH="698400" progId="Equation.DSMT4">
                  <p:embed/>
                </p:oleObj>
              </mc:Choice>
              <mc:Fallback>
                <p:oleObj name="Equation" r:id="rId9" imgW="1015920" imgH="698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8" y="5632450"/>
                        <a:ext cx="1016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484888"/>
              </p:ext>
            </p:extLst>
          </p:nvPr>
        </p:nvGraphicFramePr>
        <p:xfrm>
          <a:off x="1903413" y="5661025"/>
          <a:ext cx="252571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" name="Equation" r:id="rId11" imgW="2438280" imgH="622080" progId="Equation.DSMT4">
                  <p:embed/>
                </p:oleObj>
              </mc:Choice>
              <mc:Fallback>
                <p:oleObj name="Equation" r:id="rId11" imgW="243828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413" y="5661025"/>
                        <a:ext cx="252571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142359"/>
              </p:ext>
            </p:extLst>
          </p:nvPr>
        </p:nvGraphicFramePr>
        <p:xfrm>
          <a:off x="5678487" y="5681518"/>
          <a:ext cx="2749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" name="Equation" r:id="rId13" imgW="2654280" imgH="622080" progId="Equation.DSMT4">
                  <p:embed/>
                </p:oleObj>
              </mc:Choice>
              <mc:Fallback>
                <p:oleObj name="Equation" r:id="rId13" imgW="2654280" imgH="622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487" y="5681518"/>
                        <a:ext cx="27495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69"/>
          <p:cNvGrpSpPr/>
          <p:nvPr/>
        </p:nvGrpSpPr>
        <p:grpSpPr>
          <a:xfrm>
            <a:off x="4535487" y="5638800"/>
            <a:ext cx="1066800" cy="646331"/>
            <a:chOff x="4191000" y="5638800"/>
            <a:chExt cx="1066800" cy="646331"/>
          </a:xfrm>
        </p:grpSpPr>
        <p:sp>
          <p:nvSpPr>
            <p:cNvPr id="67" name="TextBox 66"/>
            <p:cNvSpPr txBox="1"/>
            <p:nvPr/>
          </p:nvSpPr>
          <p:spPr>
            <a:xfrm>
              <a:off x="4191000" y="5638800"/>
              <a:ext cx="9905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Multiply by </a:t>
              </a:r>
              <a:r>
                <a:rPr lang="en-US" dirty="0" smtClean="0">
                  <a:solidFill>
                    <a:srgbClr val="0000FF"/>
                  </a:solidFill>
                  <a:latin typeface="Symbol" pitchFamily="18" charset="2"/>
                </a:rPr>
                <a:t>t</a:t>
              </a:r>
              <a:endParaRPr lang="en-US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4191000" y="6248400"/>
              <a:ext cx="1066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 animBg="1"/>
      <p:bldP spid="40" grpId="0" animBg="1"/>
      <p:bldP spid="57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Start-Up: 1</a:t>
            </a:r>
            <a:r>
              <a:rPr lang="en-US" baseline="30000" dirty="0" smtClean="0"/>
              <a:t>st</a:t>
            </a:r>
            <a:r>
              <a:rPr lang="en-US" dirty="0" smtClean="0"/>
              <a:t> Order Reaction </a:t>
            </a:r>
            <a:endParaRPr lang="en-US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657158"/>
              </p:ext>
            </p:extLst>
          </p:nvPr>
        </p:nvGraphicFramePr>
        <p:xfrm>
          <a:off x="285750" y="863600"/>
          <a:ext cx="27892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9" name="Equation" r:id="rId3" imgW="2692080" imgH="622080" progId="Equation.DSMT4">
                  <p:embed/>
                </p:oleObj>
              </mc:Choice>
              <mc:Fallback>
                <p:oleObj name="Equation" r:id="rId3" imgW="2692080" imgH="622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863600"/>
                        <a:ext cx="278923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793152"/>
              </p:ext>
            </p:extLst>
          </p:nvPr>
        </p:nvGraphicFramePr>
        <p:xfrm>
          <a:off x="3194050" y="1119188"/>
          <a:ext cx="11557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" name="Equation" r:id="rId5" imgW="1168200" imgH="330120" progId="Equation.DSMT4">
                  <p:embed/>
                </p:oleObj>
              </mc:Choice>
              <mc:Fallback>
                <p:oleObj name="Equation" r:id="rId5" imgW="1168200" imgH="330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1119188"/>
                        <a:ext cx="11557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418462"/>
              </p:ext>
            </p:extLst>
          </p:nvPr>
        </p:nvGraphicFramePr>
        <p:xfrm>
          <a:off x="5729288" y="874713"/>
          <a:ext cx="304006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1" name="Equation" r:id="rId7" imgW="2933640" imgH="622080" progId="Equation.DSMT4">
                  <p:embed/>
                </p:oleObj>
              </mc:Choice>
              <mc:Fallback>
                <p:oleObj name="Equation" r:id="rId7" imgW="2933640" imgH="6220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874713"/>
                        <a:ext cx="304006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76200" y="1522208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Integrate this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to find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(t) while 1</a:t>
            </a:r>
            <a:r>
              <a:rPr lang="en-US" sz="2000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dirty="0" smtClean="0">
                <a:solidFill>
                  <a:srgbClr val="0000FF"/>
                </a:solidFill>
              </a:rPr>
              <a:t> order </a:t>
            </a:r>
            <a:r>
              <a:rPr lang="en-US" sz="2000" dirty="0" err="1" smtClean="0">
                <a:solidFill>
                  <a:srgbClr val="0000FF"/>
                </a:solidFill>
              </a:rPr>
              <a:t>rxn</a:t>
            </a:r>
            <a:r>
              <a:rPr lang="en-US" sz="2000" dirty="0" smtClean="0">
                <a:solidFill>
                  <a:srgbClr val="0000FF"/>
                </a:solidFill>
              </a:rPr>
              <a:t> in CSTR is at unsteady-state: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475018" y="950191"/>
            <a:ext cx="1371600" cy="369332"/>
            <a:chOff x="4520045" y="1357746"/>
            <a:chExt cx="1371600" cy="369332"/>
          </a:xfrm>
        </p:grpSpPr>
        <p:sp>
          <p:nvSpPr>
            <p:cNvPr id="49" name="TextBox 48"/>
            <p:cNvSpPr txBox="1"/>
            <p:nvPr/>
          </p:nvSpPr>
          <p:spPr>
            <a:xfrm>
              <a:off x="4520045" y="1357746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Combine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4572000" y="1700645"/>
              <a:ext cx="1066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1371600" y="1981200"/>
            <a:ext cx="2179320" cy="646331"/>
            <a:chOff x="-152399" y="2008909"/>
            <a:chExt cx="2179320" cy="646331"/>
          </a:xfrm>
        </p:grpSpPr>
        <p:sp>
          <p:nvSpPr>
            <p:cNvPr id="44" name="TextBox 43"/>
            <p:cNvSpPr txBox="1"/>
            <p:nvPr/>
          </p:nvSpPr>
          <p:spPr>
            <a:xfrm>
              <a:off x="-152399" y="2008909"/>
              <a:ext cx="2133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Bring  variables to one side &amp; factor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-76199" y="2627531"/>
              <a:ext cx="210312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529939"/>
              </p:ext>
            </p:extLst>
          </p:nvPr>
        </p:nvGraphicFramePr>
        <p:xfrm>
          <a:off x="3810000" y="2104006"/>
          <a:ext cx="3251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2" name="Equation" r:id="rId9" imgW="3136680" imgH="622080" progId="Equation.DSMT4">
                  <p:embed/>
                </p:oleObj>
              </mc:Choice>
              <mc:Fallback>
                <p:oleObj name="Equation" r:id="rId9" imgW="313668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104006"/>
                        <a:ext cx="3251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882675"/>
              </p:ext>
            </p:extLst>
          </p:nvPr>
        </p:nvGraphicFramePr>
        <p:xfrm>
          <a:off x="1033463" y="2819400"/>
          <a:ext cx="42243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3" name="Equation" r:id="rId11" imgW="4076640" imgH="761760" progId="Equation.DSMT4">
                  <p:embed/>
                </p:oleObj>
              </mc:Choice>
              <mc:Fallback>
                <p:oleObj name="Equation" r:id="rId11" imgW="4076640" imgH="7617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819400"/>
                        <a:ext cx="42243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140040"/>
              </p:ext>
            </p:extLst>
          </p:nvPr>
        </p:nvGraphicFramePr>
        <p:xfrm>
          <a:off x="685800" y="3962400"/>
          <a:ext cx="34353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" name="Equation" r:id="rId13" imgW="3314520" imgH="1091880" progId="Equation.DSMT4">
                  <p:embed/>
                </p:oleObj>
              </mc:Choice>
              <mc:Fallback>
                <p:oleObj name="Equation" r:id="rId13" imgW="3314520" imgH="10918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3435350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670643"/>
              </p:ext>
            </p:extLst>
          </p:nvPr>
        </p:nvGraphicFramePr>
        <p:xfrm>
          <a:off x="4156075" y="3733800"/>
          <a:ext cx="4225925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" name="Equation" r:id="rId15" imgW="4076640" imgH="1549080" progId="Equation.DSMT4">
                  <p:embed/>
                </p:oleObj>
              </mc:Choice>
              <mc:Fallback>
                <p:oleObj name="Equation" r:id="rId15" imgW="4076640" imgH="15490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075" y="3733800"/>
                        <a:ext cx="4225925" cy="154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9014"/>
              </p:ext>
            </p:extLst>
          </p:nvPr>
        </p:nvGraphicFramePr>
        <p:xfrm>
          <a:off x="1208088" y="5257800"/>
          <a:ext cx="2830512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" name="Equation" r:id="rId17" imgW="2730240" imgH="1193760" progId="Equation.DSMT4">
                  <p:embed/>
                </p:oleObj>
              </mc:Choice>
              <mc:Fallback>
                <p:oleObj name="Equation" r:id="rId17" imgW="2730240" imgH="11937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5257800"/>
                        <a:ext cx="2830512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02097"/>
              </p:ext>
            </p:extLst>
          </p:nvPr>
        </p:nvGraphicFramePr>
        <p:xfrm>
          <a:off x="4235450" y="5638800"/>
          <a:ext cx="36337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7" name="Equation" r:id="rId19" imgW="3504960" imgH="685800" progId="Equation.DSMT4">
                  <p:embed/>
                </p:oleObj>
              </mc:Choice>
              <mc:Fallback>
                <p:oleObj name="Equation" r:id="rId19" imgW="3504960" imgH="685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5638800"/>
                        <a:ext cx="36337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67"/>
          <p:cNvSpPr/>
          <p:nvPr/>
        </p:nvSpPr>
        <p:spPr>
          <a:xfrm>
            <a:off x="4530436" y="5486400"/>
            <a:ext cx="338328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5562600" y="2870200"/>
            <a:ext cx="2160847" cy="646331"/>
            <a:chOff x="404782" y="2145268"/>
            <a:chExt cx="2160847" cy="646331"/>
          </a:xfrm>
        </p:grpSpPr>
        <p:sp>
          <p:nvSpPr>
            <p:cNvPr id="76" name="TextBox 75"/>
            <p:cNvSpPr txBox="1"/>
            <p:nvPr/>
          </p:nvSpPr>
          <p:spPr>
            <a:xfrm>
              <a:off x="404782" y="2145268"/>
              <a:ext cx="21608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Put like variables with their integrals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455582" y="2469465"/>
              <a:ext cx="210312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Start-Up: 1</a:t>
            </a:r>
            <a:r>
              <a:rPr lang="en-US" baseline="30000" dirty="0" smtClean="0"/>
              <a:t>st</a:t>
            </a:r>
            <a:r>
              <a:rPr lang="en-US" dirty="0" smtClean="0"/>
              <a:t> Order Reaction </a:t>
            </a:r>
            <a:endParaRPr lang="en-US" dirty="0"/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560418"/>
              </p:ext>
            </p:extLst>
          </p:nvPr>
        </p:nvGraphicFramePr>
        <p:xfrm>
          <a:off x="2691245" y="1622422"/>
          <a:ext cx="3317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45" name="Equation" r:id="rId3" imgW="3200400" imgH="685800" progId="Equation.DSMT4">
                  <p:embed/>
                </p:oleObj>
              </mc:Choice>
              <mc:Fallback>
                <p:oleObj name="Equation" r:id="rId3" imgW="3200400" imgH="685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1245" y="1622422"/>
                        <a:ext cx="33178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67"/>
          <p:cNvSpPr/>
          <p:nvPr/>
        </p:nvSpPr>
        <p:spPr>
          <a:xfrm>
            <a:off x="2667000" y="1587500"/>
            <a:ext cx="3383280" cy="822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317707"/>
              </p:ext>
            </p:extLst>
          </p:nvPr>
        </p:nvGraphicFramePr>
        <p:xfrm>
          <a:off x="990600" y="921327"/>
          <a:ext cx="30130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46" name="Equation" r:id="rId5" imgW="2908080" imgH="622080" progId="Equation.DSMT4">
                  <p:embed/>
                </p:oleObj>
              </mc:Choice>
              <mc:Fallback>
                <p:oleObj name="Equation" r:id="rId5" imgW="2908080" imgH="6220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21327"/>
                        <a:ext cx="30130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038600" y="8763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We integrated this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to find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(t) while CSTR of 1</a:t>
            </a:r>
            <a:r>
              <a:rPr lang="en-US" sz="2000" baseline="30000" dirty="0" smtClean="0">
                <a:solidFill>
                  <a:srgbClr val="0000FF"/>
                </a:solidFill>
              </a:rPr>
              <a:t>st</a:t>
            </a:r>
            <a:r>
              <a:rPr lang="en-US" sz="2000" dirty="0" smtClean="0">
                <a:solidFill>
                  <a:srgbClr val="0000FF"/>
                </a:solidFill>
              </a:rPr>
              <a:t> order </a:t>
            </a:r>
            <a:r>
              <a:rPr lang="en-US" sz="2000" dirty="0" err="1" smtClean="0">
                <a:solidFill>
                  <a:srgbClr val="0000FF"/>
                </a:solidFill>
              </a:rPr>
              <a:t>rxn</a:t>
            </a:r>
            <a:r>
              <a:rPr lang="en-US" sz="2000" dirty="0" smtClean="0">
                <a:solidFill>
                  <a:srgbClr val="0000FF"/>
                </a:solidFill>
              </a:rPr>
              <a:t> is in unsteady-state: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1622422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At steady state, t is large and:</a:t>
            </a:r>
          </a:p>
        </p:txBody>
      </p:sp>
      <p:sp>
        <p:nvSpPr>
          <p:cNvPr id="43" name="Freeform 42"/>
          <p:cNvSpPr/>
          <p:nvPr/>
        </p:nvSpPr>
        <p:spPr>
          <a:xfrm>
            <a:off x="4142509" y="1757119"/>
            <a:ext cx="1028700" cy="360603"/>
          </a:xfrm>
          <a:custGeom>
            <a:avLst/>
            <a:gdLst>
              <a:gd name="connsiteX0" fmla="*/ 1028700 w 1028700"/>
              <a:gd name="connsiteY0" fmla="*/ 69658 h 360603"/>
              <a:gd name="connsiteX1" fmla="*/ 904009 w 1028700"/>
              <a:gd name="connsiteY1" fmla="*/ 38485 h 360603"/>
              <a:gd name="connsiteX2" fmla="*/ 488373 w 1028700"/>
              <a:gd name="connsiteY2" fmla="*/ 7312 h 360603"/>
              <a:gd name="connsiteX3" fmla="*/ 228600 w 1028700"/>
              <a:gd name="connsiteY3" fmla="*/ 28094 h 360603"/>
              <a:gd name="connsiteX4" fmla="*/ 176645 w 1028700"/>
              <a:gd name="connsiteY4" fmla="*/ 48876 h 360603"/>
              <a:gd name="connsiteX5" fmla="*/ 135082 w 1028700"/>
              <a:gd name="connsiteY5" fmla="*/ 69658 h 360603"/>
              <a:gd name="connsiteX6" fmla="*/ 41564 w 1028700"/>
              <a:gd name="connsiteY6" fmla="*/ 142394 h 360603"/>
              <a:gd name="connsiteX7" fmla="*/ 0 w 1028700"/>
              <a:gd name="connsiteY7" fmla="*/ 215130 h 360603"/>
              <a:gd name="connsiteX8" fmla="*/ 10391 w 1028700"/>
              <a:gd name="connsiteY8" fmla="*/ 256694 h 360603"/>
              <a:gd name="connsiteX9" fmla="*/ 83127 w 1028700"/>
              <a:gd name="connsiteY9" fmla="*/ 287867 h 360603"/>
              <a:gd name="connsiteX10" fmla="*/ 197427 w 1028700"/>
              <a:gd name="connsiteY10" fmla="*/ 308648 h 360603"/>
              <a:gd name="connsiteX11" fmla="*/ 238991 w 1028700"/>
              <a:gd name="connsiteY11" fmla="*/ 329430 h 360603"/>
              <a:gd name="connsiteX12" fmla="*/ 270164 w 1028700"/>
              <a:gd name="connsiteY12" fmla="*/ 360603 h 36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28700" h="360603">
                <a:moveTo>
                  <a:pt x="1028700" y="69658"/>
                </a:moveTo>
                <a:cubicBezTo>
                  <a:pt x="968874" y="29774"/>
                  <a:pt x="1016359" y="54535"/>
                  <a:pt x="904009" y="38485"/>
                </a:cubicBezTo>
                <a:cubicBezTo>
                  <a:pt x="634614" y="0"/>
                  <a:pt x="934233" y="23236"/>
                  <a:pt x="488373" y="7312"/>
                </a:cubicBezTo>
                <a:cubicBezTo>
                  <a:pt x="401782" y="14239"/>
                  <a:pt x="314706" y="16613"/>
                  <a:pt x="228600" y="28094"/>
                </a:cubicBezTo>
                <a:cubicBezTo>
                  <a:pt x="210111" y="30559"/>
                  <a:pt x="193690" y="41300"/>
                  <a:pt x="176645" y="48876"/>
                </a:cubicBezTo>
                <a:cubicBezTo>
                  <a:pt x="162490" y="55167"/>
                  <a:pt x="148364" y="61689"/>
                  <a:pt x="135082" y="69658"/>
                </a:cubicBezTo>
                <a:cubicBezTo>
                  <a:pt x="96457" y="92833"/>
                  <a:pt x="69247" y="109174"/>
                  <a:pt x="41564" y="142394"/>
                </a:cubicBezTo>
                <a:cubicBezTo>
                  <a:pt x="23205" y="164425"/>
                  <a:pt x="12704" y="189722"/>
                  <a:pt x="0" y="215130"/>
                </a:cubicBezTo>
                <a:cubicBezTo>
                  <a:pt x="3464" y="228985"/>
                  <a:pt x="2469" y="244811"/>
                  <a:pt x="10391" y="256694"/>
                </a:cubicBezTo>
                <a:cubicBezTo>
                  <a:pt x="23799" y="276806"/>
                  <a:pt x="63350" y="284271"/>
                  <a:pt x="83127" y="287867"/>
                </a:cubicBezTo>
                <a:cubicBezTo>
                  <a:pt x="219660" y="312691"/>
                  <a:pt x="103148" y="285080"/>
                  <a:pt x="197427" y="308648"/>
                </a:cubicBezTo>
                <a:cubicBezTo>
                  <a:pt x="211282" y="315575"/>
                  <a:pt x="226386" y="320427"/>
                  <a:pt x="238991" y="329430"/>
                </a:cubicBezTo>
                <a:cubicBezTo>
                  <a:pt x="250949" y="337971"/>
                  <a:pt x="270164" y="360603"/>
                  <a:pt x="270164" y="360603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6863" y="202766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411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5793"/>
              </p:ext>
            </p:extLst>
          </p:nvPr>
        </p:nvGraphicFramePr>
        <p:xfrm>
          <a:off x="6165850" y="1625600"/>
          <a:ext cx="17891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47" name="Equation" r:id="rId7" imgW="1726920" imgH="622080" progId="Equation.DSMT4">
                  <p:embed/>
                </p:oleObj>
              </mc:Choice>
              <mc:Fallback>
                <p:oleObj name="Equation" r:id="rId7" imgW="1726920" imgH="6220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1625600"/>
                        <a:ext cx="178911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360138"/>
              </p:ext>
            </p:extLst>
          </p:nvPr>
        </p:nvGraphicFramePr>
        <p:xfrm>
          <a:off x="3851275" y="2552761"/>
          <a:ext cx="3000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48" name="Equation" r:id="rId9" imgW="2895480" imgH="622080" progId="Equation.DSMT4">
                  <p:embed/>
                </p:oleObj>
              </mc:Choice>
              <mc:Fallback>
                <p:oleObj name="Equation" r:id="rId9" imgW="2895480" imgH="6220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552761"/>
                        <a:ext cx="30003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304800" y="2524826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Is this consistent with steady state balance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for CSTR?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842760" y="2565401"/>
            <a:ext cx="192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accumulation at steady state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6096000" y="2717801"/>
            <a:ext cx="762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553200" y="317500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41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55134"/>
              </p:ext>
            </p:extLst>
          </p:nvPr>
        </p:nvGraphicFramePr>
        <p:xfrm>
          <a:off x="457200" y="3390900"/>
          <a:ext cx="47640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49" name="Equation" r:id="rId11" imgW="4597200" imgH="698400" progId="Equation.DSMT4">
                  <p:embed/>
                </p:oleObj>
              </mc:Choice>
              <mc:Fallback>
                <p:oleObj name="Equation" r:id="rId11" imgW="4597200" imgH="698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90900"/>
                        <a:ext cx="47640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660400" y="4094019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the unsteady state, when </a:t>
            </a:r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993366"/>
                </a:solidFill>
              </a:rPr>
              <a:t>0.99C</a:t>
            </a:r>
            <a:r>
              <a:rPr lang="en-US" sz="2000" baseline="-25000" dirty="0" smtClean="0">
                <a:solidFill>
                  <a:srgbClr val="993366"/>
                </a:solidFill>
              </a:rPr>
              <a:t>AS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69520"/>
              </p:ext>
            </p:extLst>
          </p:nvPr>
        </p:nvGraphicFramePr>
        <p:xfrm>
          <a:off x="3181350" y="4140200"/>
          <a:ext cx="4910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50" name="Equation" r:id="rId13" imgW="4736880" imgH="685800" progId="Equation.DSMT4">
                  <p:embed/>
                </p:oleObj>
              </mc:Choice>
              <mc:Fallback>
                <p:oleObj name="Equation" r:id="rId13" imgW="473688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4140200"/>
                        <a:ext cx="49101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613682"/>
              </p:ext>
            </p:extLst>
          </p:nvPr>
        </p:nvGraphicFramePr>
        <p:xfrm>
          <a:off x="282575" y="5207000"/>
          <a:ext cx="85963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51" name="Equation" r:id="rId15" imgW="8292960" imgH="558720" progId="Equation.DSMT4">
                  <p:embed/>
                </p:oleObj>
              </mc:Choice>
              <mc:Fallback>
                <p:oleObj name="Equation" r:id="rId15" imgW="8292960" imgH="5587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5207000"/>
                        <a:ext cx="8596313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051790"/>
              </p:ext>
            </p:extLst>
          </p:nvPr>
        </p:nvGraphicFramePr>
        <p:xfrm>
          <a:off x="461963" y="5826125"/>
          <a:ext cx="2486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52" name="Equation" r:id="rId17" imgW="2400120" imgH="660240" progId="Equation.DSMT4">
                  <p:embed/>
                </p:oleObj>
              </mc:Choice>
              <mc:Fallback>
                <p:oleObj name="Equation" r:id="rId17" imgW="2400120" imgH="6602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5826125"/>
                        <a:ext cx="248602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570034"/>
              </p:ext>
            </p:extLst>
          </p:nvPr>
        </p:nvGraphicFramePr>
        <p:xfrm>
          <a:off x="2886075" y="5851525"/>
          <a:ext cx="1906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53" name="Equation" r:id="rId19" imgW="1841400" imgH="609480" progId="Equation.DSMT4">
                  <p:embed/>
                </p:oleObj>
              </mc:Choice>
              <mc:Fallback>
                <p:oleObj name="Equation" r:id="rId19" imgW="1841400" imgH="609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5851525"/>
                        <a:ext cx="19065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3179763" y="5812830"/>
            <a:ext cx="164592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83163" y="58547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00"/>
                </a:solidFill>
              </a:rPr>
              <a:t>time to reach 99% of steady-state concentration in terms of  </a:t>
            </a:r>
            <a:r>
              <a:rPr lang="en-US" dirty="0" err="1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dirty="0" err="1" smtClean="0">
                <a:solidFill>
                  <a:srgbClr val="006600"/>
                </a:solidFill>
              </a:rPr>
              <a:t>k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444" y="4813300"/>
            <a:ext cx="840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</a:t>
            </a:r>
            <a:r>
              <a:rPr lang="en-US" sz="2000" dirty="0" err="1" smtClean="0">
                <a:solidFill>
                  <a:srgbClr val="0000FF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 to determine time to reach 99% of steady-state concentration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3454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Goal: combine start-up and SS  </a:t>
            </a:r>
            <a:r>
              <a:rPr lang="en-US" dirty="0" err="1" smtClean="0">
                <a:solidFill>
                  <a:srgbClr val="0000FF"/>
                </a:solidFill>
              </a:rPr>
              <a:t>eqs</a:t>
            </a:r>
            <a:r>
              <a:rPr lang="en-US" dirty="0" smtClean="0">
                <a:solidFill>
                  <a:srgbClr val="0000FF"/>
                </a:solidFill>
              </a:rPr>
              <a:t> to estimate time to reach SS (</a:t>
            </a:r>
            <a:r>
              <a:rPr lang="en-US" dirty="0" err="1" smtClean="0">
                <a:solidFill>
                  <a:srgbClr val="0000FF"/>
                </a:solidFill>
              </a:rPr>
              <a:t>t</a:t>
            </a:r>
            <a:r>
              <a:rPr lang="en-US" baseline="-25000" dirty="0" err="1" smtClean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7915" y="3090462"/>
            <a:ext cx="131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Yes, same!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011244" y="2227723"/>
            <a:ext cx="1465756" cy="1226677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6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96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4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29" grpId="0"/>
      <p:bldP spid="43" grpId="0" animBg="1"/>
      <p:bldP spid="45" grpId="0"/>
      <p:bldP spid="48" grpId="0"/>
      <p:bldP spid="50" grpId="0"/>
      <p:bldP spid="50" grpId="1"/>
      <p:bldP spid="53" grpId="0"/>
      <p:bldP spid="55" grpId="0"/>
      <p:bldP spid="34" grpId="0" animBg="1"/>
      <p:bldP spid="36" grpId="0"/>
      <p:bldP spid="2" grpId="0"/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Start-Up: 1</a:t>
            </a:r>
            <a:r>
              <a:rPr lang="en-US" baseline="30000" dirty="0" smtClean="0"/>
              <a:t>st</a:t>
            </a:r>
            <a:r>
              <a:rPr lang="en-US" dirty="0" smtClean="0"/>
              <a:t> Order Reaction </a:t>
            </a:r>
            <a:endParaRPr lang="en-US" dirty="0"/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831075"/>
              </p:ext>
            </p:extLst>
          </p:nvPr>
        </p:nvGraphicFramePr>
        <p:xfrm>
          <a:off x="2691245" y="1066800"/>
          <a:ext cx="33178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7" name="Equation" r:id="rId3" imgW="3200400" imgH="685800" progId="Equation.DSMT4">
                  <p:embed/>
                </p:oleObj>
              </mc:Choice>
              <mc:Fallback>
                <p:oleObj name="Equation" r:id="rId3" imgW="3200400" imgH="685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1245" y="1066800"/>
                        <a:ext cx="33178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/>
          <p:cNvGrpSpPr/>
          <p:nvPr/>
        </p:nvGrpSpPr>
        <p:grpSpPr>
          <a:xfrm>
            <a:off x="1478955" y="5464314"/>
            <a:ext cx="6598245" cy="707886"/>
            <a:chOff x="979884" y="4191000"/>
            <a:chExt cx="6598245" cy="707886"/>
          </a:xfrm>
        </p:grpSpPr>
        <p:sp>
          <p:nvSpPr>
            <p:cNvPr id="30" name="TextBox 29"/>
            <p:cNvSpPr txBox="1"/>
            <p:nvPr/>
          </p:nvSpPr>
          <p:spPr>
            <a:xfrm>
              <a:off x="979884" y="4191000"/>
              <a:ext cx="3429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6600"/>
                  </a:solidFill>
                </a:rPr>
                <a:t>99% of the steady-state concentration is achieved at: </a:t>
              </a:r>
            </a:p>
          </p:txBody>
        </p:sp>
        <p:graphicFrame>
          <p:nvGraphicFramePr>
            <p:cNvPr id="31" name="Object 13"/>
            <p:cNvGraphicFramePr>
              <a:graphicFrameLocks noChangeAspect="1"/>
            </p:cNvGraphicFramePr>
            <p:nvPr/>
          </p:nvGraphicFramePr>
          <p:xfrm>
            <a:off x="4499966" y="4240074"/>
            <a:ext cx="3078163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68" name="Equation" r:id="rId5" imgW="2971800" imgH="609480" progId="Equation.DSMT4">
                    <p:embed/>
                  </p:oleObj>
                </mc:Choice>
                <mc:Fallback>
                  <p:oleObj name="Equation" r:id="rId5" imgW="2971800" imgH="60948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9966" y="4240074"/>
                          <a:ext cx="3078163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TextBox 31"/>
          <p:cNvSpPr txBox="1"/>
          <p:nvPr/>
        </p:nvSpPr>
        <p:spPr>
          <a:xfrm>
            <a:off x="381000" y="3048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6600"/>
                </a:solidFill>
              </a:rPr>
              <a:t>When k is very small (slow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), 1&gt;&gt;</a:t>
            </a:r>
            <a:r>
              <a:rPr lang="en-US" sz="2000" dirty="0" err="1" smtClean="0">
                <a:solidFill>
                  <a:srgbClr val="D60093"/>
                </a:solidFill>
              </a:rPr>
              <a:t>k</a:t>
            </a:r>
            <a:r>
              <a:rPr lang="en-US" sz="2000" dirty="0" err="1">
                <a:solidFill>
                  <a:srgbClr val="D60093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:</a:t>
            </a:r>
          </a:p>
        </p:txBody>
      </p:sp>
      <p:graphicFrame>
        <p:nvGraphicFramePr>
          <p:cNvPr id="3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544110"/>
              </p:ext>
            </p:extLst>
          </p:nvPr>
        </p:nvGraphicFramePr>
        <p:xfrm>
          <a:off x="3048000" y="3276600"/>
          <a:ext cx="10398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9" name="Equation" r:id="rId7" imgW="1002960" imgH="330120" progId="Equation.DSMT4">
                  <p:embed/>
                </p:oleObj>
              </mc:Choice>
              <mc:Fallback>
                <p:oleObj name="Equation" r:id="rId7" imgW="1002960" imgH="3301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76600"/>
                        <a:ext cx="10398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419600" y="3048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6600"/>
                </a:solidFill>
              </a:rPr>
              <a:t>When k is very big (fast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), 1&lt;&lt;</a:t>
            </a:r>
            <a:r>
              <a:rPr lang="en-US" sz="2000" dirty="0" err="1" smtClean="0">
                <a:solidFill>
                  <a:srgbClr val="D60093"/>
                </a:solidFill>
              </a:rPr>
              <a:t>k</a:t>
            </a:r>
            <a:r>
              <a:rPr lang="en-US" sz="2000" dirty="0" err="1" smtClean="0">
                <a:solidFill>
                  <a:srgbClr val="D60093"/>
                </a:solidFill>
                <a:latin typeface="Symbol" pitchFamily="18" charset="2"/>
              </a:rPr>
              <a:t>t</a:t>
            </a:r>
            <a:endParaRPr lang="en-US" sz="2000" dirty="0" smtClean="0">
              <a:solidFill>
                <a:srgbClr val="D60093"/>
              </a:solidFill>
            </a:endParaRPr>
          </a:p>
        </p:txBody>
      </p:sp>
      <p:graphicFrame>
        <p:nvGraphicFramePr>
          <p:cNvPr id="3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348389"/>
              </p:ext>
            </p:extLst>
          </p:nvPr>
        </p:nvGraphicFramePr>
        <p:xfrm>
          <a:off x="7291388" y="3136900"/>
          <a:ext cx="9350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" name="Equation" r:id="rId9" imgW="901440" imgH="609480" progId="Equation.DSMT4">
                  <p:embed/>
                </p:oleObj>
              </mc:Choice>
              <mc:Fallback>
                <p:oleObj name="Equation" r:id="rId9" imgW="901440" imgH="609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388" y="3136900"/>
                        <a:ext cx="93503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1600200" y="4191000"/>
            <a:ext cx="5924538" cy="707886"/>
            <a:chOff x="1008856" y="3102114"/>
            <a:chExt cx="5924538" cy="707886"/>
          </a:xfrm>
        </p:grpSpPr>
        <p:sp>
          <p:nvSpPr>
            <p:cNvPr id="65" name="TextBox 64"/>
            <p:cNvSpPr txBox="1"/>
            <p:nvPr/>
          </p:nvSpPr>
          <p:spPr>
            <a:xfrm>
              <a:off x="1008856" y="3102114"/>
              <a:ext cx="3429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6600"/>
                  </a:solidFill>
                </a:rPr>
                <a:t>63% of the steady-state concentration is achieved at: </a:t>
              </a:r>
            </a:p>
          </p:txBody>
        </p:sp>
        <p:graphicFrame>
          <p:nvGraphicFramePr>
            <p:cNvPr id="5133" name="Object 13"/>
            <p:cNvGraphicFramePr>
              <a:graphicFrameLocks noChangeAspect="1"/>
            </p:cNvGraphicFramePr>
            <p:nvPr/>
          </p:nvGraphicFramePr>
          <p:xfrm>
            <a:off x="4484687" y="3151257"/>
            <a:ext cx="696913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1" name="Equation" r:id="rId11" imgW="672840" imgH="609480" progId="Equation.DSMT4">
                    <p:embed/>
                  </p:oleObj>
                </mc:Choice>
                <mc:Fallback>
                  <p:oleObj name="Equation" r:id="rId11" imgW="672840" imgH="609480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4687" y="3151257"/>
                          <a:ext cx="696913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5278582" y="3255818"/>
              <a:ext cx="16548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</a:t>
              </a:r>
              <a:r>
                <a:rPr lang="en-US" sz="2000" baseline="-25000" dirty="0" smtClean="0"/>
                <a:t>A </a:t>
              </a:r>
              <a:r>
                <a:rPr lang="en-US" sz="2000" dirty="0" smtClean="0"/>
                <a:t>= 0.63C</a:t>
              </a:r>
              <a:r>
                <a:rPr lang="en-US" sz="2000" baseline="-25000" dirty="0" smtClean="0"/>
                <a:t>AS</a:t>
              </a:r>
              <a:endParaRPr lang="en-US" sz="2000" dirty="0" smtClean="0"/>
            </a:p>
          </p:txBody>
        </p:sp>
      </p:grpSp>
      <p:graphicFrame>
        <p:nvGraphicFramePr>
          <p:cNvPr id="514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02047"/>
              </p:ext>
            </p:extLst>
          </p:nvPr>
        </p:nvGraphicFramePr>
        <p:xfrm>
          <a:off x="5872163" y="2106613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2" name="Equation" r:id="rId13" imgW="1422360" imgH="609480" progId="Equation.DSMT4">
                  <p:embed/>
                </p:oleObj>
              </mc:Choice>
              <mc:Fallback>
                <p:oleObj name="Equation" r:id="rId13" imgW="1422360" imgH="609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163" y="2106613"/>
                        <a:ext cx="1473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806972" y="2057400"/>
            <a:ext cx="3918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In the unsteady state, the time to reach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0.99C</a:t>
            </a:r>
            <a:r>
              <a:rPr lang="en-US" sz="2000" baseline="-25000" dirty="0" smtClean="0"/>
              <a:t>AS </a:t>
            </a:r>
            <a:r>
              <a:rPr lang="en-US" sz="2000" dirty="0" smtClean="0"/>
              <a:t>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Selectivity in a Semi-Batch Reactor</a:t>
            </a:r>
            <a:endParaRPr lang="en-US" dirty="0"/>
          </a:p>
        </p:txBody>
      </p:sp>
      <p:pic>
        <p:nvPicPr>
          <p:cNvPr id="79" name="Sbatch5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228600" y="990600"/>
            <a:ext cx="2057400" cy="279082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2286000" y="11238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To enhance selectivity of desired product over side product </a:t>
            </a:r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2430823" y="1638300"/>
          <a:ext cx="1676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" name="Equation" r:id="rId6" imgW="1676160" imgH="368280" progId="Equation.DSMT4">
                  <p:embed/>
                </p:oleObj>
              </mc:Choice>
              <mc:Fallback>
                <p:oleObj name="Equation" r:id="rId6" imgW="1676160" imgH="368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823" y="1638300"/>
                        <a:ext cx="1676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/>
        </p:nvGraphicFramePr>
        <p:xfrm>
          <a:off x="4292960" y="1600200"/>
          <a:ext cx="1536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" name="Equation" r:id="rId8" imgW="1536480" imgH="444240" progId="Equation.DSMT4">
                  <p:embed/>
                </p:oleObj>
              </mc:Choice>
              <mc:Fallback>
                <p:oleObj name="Equation" r:id="rId8" imgW="153648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960" y="1600200"/>
                        <a:ext cx="1536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6012223" y="1657290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Desired product P</a:t>
            </a:r>
          </a:p>
        </p:txBody>
      </p:sp>
      <p:graphicFrame>
        <p:nvGraphicFramePr>
          <p:cNvPr id="83" name="Object 82"/>
          <p:cNvGraphicFramePr>
            <a:graphicFrameLocks noChangeAspect="1"/>
          </p:cNvGraphicFramePr>
          <p:nvPr/>
        </p:nvGraphicFramePr>
        <p:xfrm>
          <a:off x="2416536" y="2247900"/>
          <a:ext cx="1689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0" name="Equation" r:id="rId10" imgW="1688760" imgH="368280" progId="Equation.DSMT4">
                  <p:embed/>
                </p:oleObj>
              </mc:Choice>
              <mc:Fallback>
                <p:oleObj name="Equation" r:id="rId10" imgW="1688760" imgH="368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536" y="2247900"/>
                        <a:ext cx="16891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/>
        </p:nvGraphicFramePr>
        <p:xfrm>
          <a:off x="4272323" y="2228850"/>
          <a:ext cx="1562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" name="Equation" r:id="rId12" imgW="1562040" imgH="406080" progId="Equation.DSMT4">
                  <p:embed/>
                </p:oleObj>
              </mc:Choice>
              <mc:Fallback>
                <p:oleObj name="Equation" r:id="rId12" imgW="156204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2323" y="2228850"/>
                        <a:ext cx="1562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6004141" y="2266890"/>
            <a:ext cx="3063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Undesired side product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362200" y="2797314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Instantaneous selectivity, S</a:t>
            </a:r>
            <a:r>
              <a:rPr lang="en-US" sz="2000" baseline="-25000" dirty="0" smtClean="0"/>
              <a:t>P/S</a:t>
            </a:r>
            <a:r>
              <a:rPr lang="en-US" sz="2000" dirty="0" smtClean="0"/>
              <a:t>, is the ratio of the relative rates</a:t>
            </a:r>
            <a:r>
              <a:rPr lang="en-US" sz="2000" dirty="0" smtClean="0">
                <a:solidFill>
                  <a:srgbClr val="993366"/>
                </a:solidFill>
              </a:rPr>
              <a:t>*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306165"/>
              </p:ext>
            </p:extLst>
          </p:nvPr>
        </p:nvGraphicFramePr>
        <p:xfrm>
          <a:off x="3454400" y="3352800"/>
          <a:ext cx="2489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2" name="Equation" r:id="rId14" imgW="2489040" imgH="812520" progId="Equation.DSMT4">
                  <p:embed/>
                </p:oleObj>
              </mc:Choice>
              <mc:Fallback>
                <p:oleObj name="Equation" r:id="rId14" imgW="2489040" imgH="8125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3352800"/>
                        <a:ext cx="2489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700331" y="4267200"/>
            <a:ext cx="7743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Higher concentrations of A </a:t>
            </a:r>
            <a:r>
              <a:rPr lang="en-US" sz="2000" dirty="0" smtClean="0"/>
              <a:t>favor formation of the </a:t>
            </a:r>
            <a:r>
              <a:rPr lang="en-US" sz="2000" dirty="0" smtClean="0">
                <a:solidFill>
                  <a:srgbClr val="00B050"/>
                </a:solidFill>
              </a:rPr>
              <a:t>desired product P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72586" y="4648200"/>
            <a:ext cx="8598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Higher concentrations of B </a:t>
            </a:r>
            <a:r>
              <a:rPr lang="en-US" sz="2000" dirty="0" smtClean="0"/>
              <a:t>favor formation of the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undesired side product 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079042" y="5507865"/>
            <a:ext cx="4985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Slowly feed B into the reactor containing 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9424" y="5956704"/>
            <a:ext cx="898515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dirty="0" smtClean="0">
                <a:solidFill>
                  <a:srgbClr val="7030A0"/>
                </a:solidFill>
              </a:rPr>
              <a:t>Commonly used in bioreactors, when the enzyme is inhibited by excess substrate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588000" y="3492500"/>
            <a:ext cx="266700" cy="201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08650" y="3781425"/>
            <a:ext cx="266700" cy="201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97500" y="3404616"/>
            <a:ext cx="266700" cy="201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30800" y="3882009"/>
            <a:ext cx="266700" cy="201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654799"/>
              </p:ext>
            </p:extLst>
          </p:nvPr>
        </p:nvGraphicFramePr>
        <p:xfrm>
          <a:off x="5956300" y="3429000"/>
          <a:ext cx="914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" name="Equation" r:id="rId16" imgW="914400" imgH="698400" progId="Equation.DSMT4">
                  <p:embed/>
                </p:oleObj>
              </mc:Choice>
              <mc:Fallback>
                <p:oleObj name="Equation" r:id="rId16" imgW="914400" imgH="698400" progId="Equation.DSMT4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3429000"/>
                        <a:ext cx="914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2816" y="5086290"/>
            <a:ext cx="5978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To maximize the formation of the desired product: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3311" y="6288975"/>
            <a:ext cx="6817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3366"/>
                </a:solidFill>
              </a:rPr>
              <a:t>*We’ll </a:t>
            </a:r>
            <a:r>
              <a:rPr lang="en-US" sz="1600" dirty="0">
                <a:solidFill>
                  <a:srgbClr val="993366"/>
                </a:solidFill>
              </a:rPr>
              <a:t>look at this concept of instantaneous selectivity in more detail in L9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5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4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4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4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9"/>
                </p:tgtEl>
              </p:cMediaNode>
            </p:video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9" dur="1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  <p:bldLst>
      <p:bldP spid="90" grpId="0"/>
      <p:bldP spid="92" grpId="1"/>
      <p:bldP spid="93" grpId="0"/>
      <p:bldP spid="94" grpId="0"/>
      <p:bldP spid="95" grpId="0"/>
      <p:bldP spid="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Semi-Batch Reactor Design Equation</a:t>
            </a:r>
            <a:endParaRPr lang="en-US" dirty="0"/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152400" y="990600"/>
            <a:ext cx="1752599" cy="2632554"/>
            <a:chOff x="2787566" y="3299198"/>
            <a:chExt cx="1752518" cy="2631982"/>
          </a:xfrm>
        </p:grpSpPr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2787566" y="3299198"/>
              <a:ext cx="1752518" cy="1283455"/>
              <a:chOff x="6445166" y="3222998"/>
              <a:chExt cx="1752518" cy="1283455"/>
            </a:xfrm>
          </p:grpSpPr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>
                <a:off x="7391271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6445166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C</a:t>
                </a:r>
                <a:r>
                  <a:rPr lang="en-US" altLang="en-US" u="none" baseline="-25000" dirty="0" smtClean="0"/>
                  <a:t>B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endParaRPr lang="en-US" altLang="en-US" u="none" dirty="0"/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3438102" y="3867510"/>
              <a:ext cx="1077862" cy="1705527"/>
              <a:chOff x="5553558" y="3762282"/>
              <a:chExt cx="1077862" cy="1705527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5553558" y="4565271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+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09800" y="859466"/>
            <a:ext cx="678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a mole balance on A since it does not enter or leave the reactor (assume the reactor is well-mixed)</a:t>
            </a:r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2714090" y="1545266"/>
            <a:ext cx="5439310" cy="442549"/>
            <a:chOff x="1570503" y="2951888"/>
            <a:chExt cx="5438746" cy="442403"/>
          </a:xfrm>
        </p:grpSpPr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9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22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3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24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3048000" y="2001838"/>
          <a:ext cx="404971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0" name="Equation" r:id="rId3" imgW="3911400" imgH="622080" progId="Equation.DSMT4">
                  <p:embed/>
                </p:oleObj>
              </mc:Choice>
              <mc:Fallback>
                <p:oleObj name="Equation" r:id="rId3" imgW="391140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01838"/>
                        <a:ext cx="4049713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817428"/>
              </p:ext>
            </p:extLst>
          </p:nvPr>
        </p:nvGraphicFramePr>
        <p:xfrm>
          <a:off x="2976563" y="2667000"/>
          <a:ext cx="390366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1" name="Equation" r:id="rId5" imgW="3771720" imgH="622080" progId="Equation.DSMT4">
                  <p:embed/>
                </p:oleObj>
              </mc:Choice>
              <mc:Fallback>
                <p:oleObj name="Equation" r:id="rId5" imgW="377172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2667000"/>
                        <a:ext cx="3903662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915633" y="3352800"/>
            <a:ext cx="6631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whatever units are most convenient (N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99FF"/>
                </a:solidFill>
              </a:rPr>
              <a:t>C</a:t>
            </a:r>
            <a:r>
              <a:rPr lang="en-US" sz="2000" baseline="-25000" dirty="0" smtClean="0">
                <a:solidFill>
                  <a:srgbClr val="0099FF"/>
                </a:solidFill>
              </a:rPr>
              <a:t>A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etc)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220937"/>
              </p:ext>
            </p:extLst>
          </p:nvPr>
        </p:nvGraphicFramePr>
        <p:xfrm>
          <a:off x="1784350" y="4406900"/>
          <a:ext cx="2590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2" name="Equation" r:id="rId7" imgW="2590560" imgH="622080" progId="Equation.DSMT4">
                  <p:embed/>
                </p:oleObj>
              </mc:Choice>
              <mc:Fallback>
                <p:oleObj name="Equation" r:id="rId7" imgW="2590560" imgH="622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4406900"/>
                        <a:ext cx="2590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08290"/>
              </p:ext>
            </p:extLst>
          </p:nvPr>
        </p:nvGraphicFramePr>
        <p:xfrm>
          <a:off x="5256213" y="4294188"/>
          <a:ext cx="18161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3" name="Equation" r:id="rId9" imgW="1752480" imgH="622080" progId="Equation.DSMT4">
                  <p:embed/>
                </p:oleObj>
              </mc:Choice>
              <mc:Fallback>
                <p:oleObj name="Equation" r:id="rId9" imgW="1752480" imgH="622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4294188"/>
                        <a:ext cx="1816100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814384"/>
              </p:ext>
            </p:extLst>
          </p:nvPr>
        </p:nvGraphicFramePr>
        <p:xfrm>
          <a:off x="1200150" y="5562600"/>
          <a:ext cx="28924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4" name="Equation" r:id="rId11" imgW="2793960" imgH="622080" progId="Equation.DSMT4">
                  <p:embed/>
                </p:oleObj>
              </mc:Choice>
              <mc:Fallback>
                <p:oleObj name="Equation" r:id="rId11" imgW="279396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5562600"/>
                        <a:ext cx="28924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328004" y="5488169"/>
            <a:ext cx="3592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parts: </a:t>
            </a:r>
            <a:r>
              <a:rPr lang="en-US" sz="2000" dirty="0" smtClean="0">
                <a:solidFill>
                  <a:srgbClr val="0099FF"/>
                </a:solidFill>
              </a:rPr>
              <a:t>how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99FF"/>
                </a:solidFill>
              </a:rPr>
              <a:t>C</a:t>
            </a:r>
            <a:r>
              <a:rPr lang="en-US" sz="2000" baseline="-25000" dirty="0" smtClean="0">
                <a:solidFill>
                  <a:srgbClr val="0099FF"/>
                </a:solidFill>
              </a:rPr>
              <a:t>A</a:t>
            </a:r>
            <a:r>
              <a:rPr lang="en-US" sz="2000" dirty="0" smtClean="0">
                <a:solidFill>
                  <a:srgbClr val="0099FF"/>
                </a:solidFill>
              </a:rPr>
              <a:t> changes with t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/>
              <a:t>and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how V changes with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3820633"/>
            <a:ext cx="2842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Convert N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to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using: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3759200" y="4102232"/>
            <a:ext cx="3314700" cy="838068"/>
            <a:chOff x="2476500" y="3937132"/>
            <a:chExt cx="3314700" cy="838068"/>
          </a:xfrm>
        </p:grpSpPr>
        <p:sp>
          <p:nvSpPr>
            <p:cNvPr id="31" name="Rectangle 30"/>
            <p:cNvSpPr/>
            <p:nvPr/>
          </p:nvSpPr>
          <p:spPr>
            <a:xfrm>
              <a:off x="5181600" y="4052887"/>
              <a:ext cx="609600" cy="381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 rot="21080848">
              <a:off x="2850432" y="3937132"/>
              <a:ext cx="2408063" cy="609600"/>
            </a:xfrm>
            <a:prstGeom prst="arc">
              <a:avLst>
                <a:gd name="adj1" fmla="val 11050226"/>
                <a:gd name="adj2" fmla="val 0"/>
              </a:avLst>
            </a:prstGeom>
            <a:ln w="1905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476500" y="4318000"/>
              <a:ext cx="685800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Semi-Batch Reactor Design Equation</a:t>
            </a:r>
            <a:endParaRPr lang="en-US" dirty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52400" y="990600"/>
            <a:ext cx="1752599" cy="2632554"/>
            <a:chOff x="2787566" y="3299198"/>
            <a:chExt cx="1752518" cy="2631982"/>
          </a:xfrm>
        </p:grpSpPr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2787566" y="3299198"/>
              <a:ext cx="1752518" cy="1283455"/>
              <a:chOff x="6445166" y="3222998"/>
              <a:chExt cx="1752518" cy="1283455"/>
            </a:xfrm>
          </p:grpSpPr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>
                <a:off x="7391271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6445166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C</a:t>
                </a:r>
                <a:r>
                  <a:rPr lang="en-US" altLang="en-US" u="none" baseline="-25000" dirty="0" smtClean="0"/>
                  <a:t>B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endParaRPr lang="en-US" altLang="en-US" u="none" dirty="0"/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438102" y="3867510"/>
              <a:ext cx="1077862" cy="1705527"/>
              <a:chOff x="5553558" y="3762282"/>
              <a:chExt cx="1077862" cy="1705527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5553558" y="4565271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+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09800" y="859466"/>
            <a:ext cx="678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a mole balance on A since it does not enter or leave the reactor (assume the reactor is well-mixed)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28600" y="3771900"/>
            <a:ext cx="5439310" cy="442549"/>
            <a:chOff x="1570503" y="2951888"/>
            <a:chExt cx="5438746" cy="442403"/>
          </a:xfrm>
        </p:grpSpPr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9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22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3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24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588065"/>
              </p:ext>
            </p:extLst>
          </p:nvPr>
        </p:nvGraphicFramePr>
        <p:xfrm>
          <a:off x="2976563" y="1930400"/>
          <a:ext cx="390366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9" name="Equation" r:id="rId3" imgW="3771720" imgH="622080" progId="Equation.DSMT4">
                  <p:embed/>
                </p:oleObj>
              </mc:Choice>
              <mc:Fallback>
                <p:oleObj name="Equation" r:id="rId3" imgW="3771720" imgH="622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1930400"/>
                        <a:ext cx="3903662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408760"/>
              </p:ext>
            </p:extLst>
          </p:nvPr>
        </p:nvGraphicFramePr>
        <p:xfrm>
          <a:off x="2190750" y="2690813"/>
          <a:ext cx="289401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" name="Equation" r:id="rId5" imgW="2793960" imgH="622080" progId="Equation.DSMT4">
                  <p:embed/>
                </p:oleObj>
              </mc:Choice>
              <mc:Fallback>
                <p:oleObj name="Equation" r:id="rId5" imgW="2793960" imgH="622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2690813"/>
                        <a:ext cx="2894013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257799" y="2692400"/>
            <a:ext cx="3276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parts: </a:t>
            </a:r>
            <a:r>
              <a:rPr lang="en-US" dirty="0">
                <a:solidFill>
                  <a:srgbClr val="0099FF"/>
                </a:solidFill>
              </a:rPr>
              <a:t>how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>
                <a:solidFill>
                  <a:srgbClr val="0099FF"/>
                </a:solidFill>
              </a:rPr>
              <a:t>C</a:t>
            </a:r>
            <a:r>
              <a:rPr lang="en-US" baseline="-25000" dirty="0">
                <a:solidFill>
                  <a:srgbClr val="0099FF"/>
                </a:solidFill>
              </a:rPr>
              <a:t>A</a:t>
            </a:r>
            <a:r>
              <a:rPr lang="en-US" dirty="0">
                <a:solidFill>
                  <a:srgbClr val="0099FF"/>
                </a:solidFill>
              </a:rPr>
              <a:t> changes with t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660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how V changes with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82076" y="3429000"/>
            <a:ext cx="7261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Reactor volume at any time can be found with a mole balance</a:t>
            </a:r>
          </a:p>
        </p:txBody>
      </p:sp>
      <p:grpSp>
        <p:nvGrpSpPr>
          <p:cNvPr id="34" name="Group 17"/>
          <p:cNvGrpSpPr>
            <a:grpSpLocks/>
          </p:cNvGrpSpPr>
          <p:nvPr/>
        </p:nvGrpSpPr>
        <p:grpSpPr bwMode="auto">
          <a:xfrm>
            <a:off x="2866490" y="1564051"/>
            <a:ext cx="5439310" cy="442549"/>
            <a:chOff x="1570503" y="2951888"/>
            <a:chExt cx="5438746" cy="442403"/>
          </a:xfrm>
        </p:grpSpPr>
        <p:sp>
          <p:nvSpPr>
            <p:cNvPr id="35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6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7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38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39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0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41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92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86363"/>
              </p:ext>
            </p:extLst>
          </p:nvPr>
        </p:nvGraphicFramePr>
        <p:xfrm>
          <a:off x="388970" y="4152900"/>
          <a:ext cx="391795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1" name="Equation" r:id="rId7" imgW="3784320" imgH="647640" progId="Equation.DSMT4">
                  <p:embed/>
                </p:oleObj>
              </mc:Choice>
              <mc:Fallback>
                <p:oleObj name="Equation" r:id="rId7" imgW="3784320" imgH="647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70" y="4152900"/>
                        <a:ext cx="3917950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480770" y="4121001"/>
            <a:ext cx="864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pitchFamily="18" charset="2"/>
              <a:buChar char="u"/>
            </a:pP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</a:p>
          <a:p>
            <a:r>
              <a:rPr lang="en-US" sz="2000" dirty="0" smtClean="0">
                <a:latin typeface="Symbol" pitchFamily="18" charset="2"/>
              </a:rPr>
              <a:t>r = r</a:t>
            </a:r>
            <a:r>
              <a:rPr lang="en-US" sz="2000" baseline="-25000" dirty="0" smtClean="0">
                <a:latin typeface="Symbol" pitchFamily="18" charset="2"/>
              </a:rPr>
              <a:t>0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970690"/>
              </p:ext>
            </p:extLst>
          </p:nvPr>
        </p:nvGraphicFramePr>
        <p:xfrm>
          <a:off x="5513388" y="4186238"/>
          <a:ext cx="12890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2" name="Equation" r:id="rId9" imgW="1244520" imgH="609480" progId="Equation.DSMT4">
                  <p:embed/>
                </p:oleObj>
              </mc:Choice>
              <mc:Fallback>
                <p:oleObj name="Equation" r:id="rId9" imgW="1244520" imgH="609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4186238"/>
                        <a:ext cx="1289050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972044"/>
              </p:ext>
            </p:extLst>
          </p:nvPr>
        </p:nvGraphicFramePr>
        <p:xfrm>
          <a:off x="7040563" y="4389438"/>
          <a:ext cx="173672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3" name="Equation" r:id="rId11" imgW="1676160" imgH="330120" progId="Equation.DSMT4">
                  <p:embed/>
                </p:oleObj>
              </mc:Choice>
              <mc:Fallback>
                <p:oleObj name="Equation" r:id="rId11" imgW="1676160" imgH="3301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0563" y="4389438"/>
                        <a:ext cx="1736725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5814235" y="4184799"/>
            <a:ext cx="1005840" cy="64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1466" y="5073590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Substitute:</a:t>
            </a:r>
          </a:p>
        </p:txBody>
      </p:sp>
      <p:graphicFrame>
        <p:nvGraphicFramePr>
          <p:cNvPr id="92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257748"/>
              </p:ext>
            </p:extLst>
          </p:nvPr>
        </p:nvGraphicFramePr>
        <p:xfrm>
          <a:off x="1744663" y="4940300"/>
          <a:ext cx="27241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4" name="Equation" r:id="rId13" imgW="2628720" imgH="622080" progId="Equation.DSMT4">
                  <p:embed/>
                </p:oleObj>
              </mc:Choice>
              <mc:Fallback>
                <p:oleObj name="Equation" r:id="rId13" imgW="2628720" imgH="622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4940300"/>
                        <a:ext cx="272415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648200" y="5073590"/>
            <a:ext cx="4168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get in terms of </a:t>
            </a:r>
            <a:r>
              <a:rPr lang="en-US" sz="2000" dirty="0" err="1" smtClean="0">
                <a:solidFill>
                  <a:srgbClr val="0000FF"/>
                </a:solidFill>
              </a:rPr>
              <a:t>dC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715011"/>
              </p:ext>
            </p:extLst>
          </p:nvPr>
        </p:nvGraphicFramePr>
        <p:xfrm>
          <a:off x="740568" y="5758180"/>
          <a:ext cx="27082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5" name="Equation" r:id="rId15" imgW="2616120" imgH="622080" progId="Equation.DSMT4">
                  <p:embed/>
                </p:oleObj>
              </mc:Choice>
              <mc:Fallback>
                <p:oleObj name="Equation" r:id="rId15" imgW="2616120" imgH="6220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" y="5758180"/>
                        <a:ext cx="270827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703910"/>
              </p:ext>
            </p:extLst>
          </p:nvPr>
        </p:nvGraphicFramePr>
        <p:xfrm>
          <a:off x="3882231" y="5781993"/>
          <a:ext cx="23399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6" name="Equation" r:id="rId17" imgW="2260440" imgH="622080" progId="Equation.DSMT4">
                  <p:embed/>
                </p:oleObj>
              </mc:Choice>
              <mc:Fallback>
                <p:oleObj name="Equation" r:id="rId17" imgW="2260440" imgH="6220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2231" y="5781993"/>
                        <a:ext cx="233997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2"/>
          <p:cNvSpPr/>
          <p:nvPr/>
        </p:nvSpPr>
        <p:spPr>
          <a:xfrm>
            <a:off x="4191793" y="5745480"/>
            <a:ext cx="2011680" cy="73152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54801" y="5891470"/>
            <a:ext cx="1752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Balance on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4" grpId="0"/>
      <p:bldP spid="47" grpId="0" animBg="1"/>
      <p:bldP spid="48" grpId="0"/>
      <p:bldP spid="50" grpId="0"/>
      <p:bldP spid="53" grpId="0" animBg="1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Semi-Batch Reactor Design Equation</a:t>
            </a:r>
            <a:endParaRPr lang="en-US" dirty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52400" y="990600"/>
            <a:ext cx="1752599" cy="2632554"/>
            <a:chOff x="2787566" y="3299198"/>
            <a:chExt cx="1752518" cy="2631982"/>
          </a:xfrm>
        </p:grpSpPr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2787566" y="3299198"/>
              <a:ext cx="1752518" cy="1283455"/>
              <a:chOff x="6445166" y="3222998"/>
              <a:chExt cx="1752518" cy="1283455"/>
            </a:xfrm>
          </p:grpSpPr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>
                <a:off x="7391271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6445166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C</a:t>
                </a:r>
                <a:r>
                  <a:rPr lang="en-US" altLang="en-US" u="none" baseline="-25000" dirty="0" smtClean="0"/>
                  <a:t>B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endParaRPr lang="en-US" altLang="en-US" u="none" dirty="0"/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438102" y="3867510"/>
              <a:ext cx="1077862" cy="1705527"/>
              <a:chOff x="5553558" y="3762282"/>
              <a:chExt cx="1077862" cy="1705527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5553558" y="4565271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+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09801" y="939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Mole Balance on B</a:t>
            </a: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105754"/>
              </p:ext>
            </p:extLst>
          </p:nvPr>
        </p:nvGraphicFramePr>
        <p:xfrm>
          <a:off x="2743200" y="2362200"/>
          <a:ext cx="21844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6" name="Equation" r:id="rId3" imgW="2108160" imgH="622080" progId="Equation.DSMT4">
                  <p:embed/>
                </p:oleObj>
              </mc:Choice>
              <mc:Fallback>
                <p:oleObj name="Equation" r:id="rId3" imgW="2108160" imgH="622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62200"/>
                        <a:ext cx="2184400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018890" y="1299534"/>
            <a:ext cx="5439310" cy="442549"/>
            <a:chOff x="1570503" y="2951888"/>
            <a:chExt cx="5438746" cy="442403"/>
          </a:xfrm>
        </p:grpSpPr>
        <p:sp>
          <p:nvSpPr>
            <p:cNvPr id="35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6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37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38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39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0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41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92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384195"/>
              </p:ext>
            </p:extLst>
          </p:nvPr>
        </p:nvGraphicFramePr>
        <p:xfrm>
          <a:off x="3048000" y="1680534"/>
          <a:ext cx="37465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7" name="Equation" r:id="rId5" imgW="3619440" imgH="622080" progId="Equation.DSMT4">
                  <p:embed/>
                </p:oleObj>
              </mc:Choice>
              <mc:Fallback>
                <p:oleObj name="Equation" r:id="rId5" imgW="3619440" imgH="622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80534"/>
                        <a:ext cx="37465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828135"/>
              </p:ext>
            </p:extLst>
          </p:nvPr>
        </p:nvGraphicFramePr>
        <p:xfrm>
          <a:off x="5321300" y="4038600"/>
          <a:ext cx="9747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8" name="Equation" r:id="rId7" imgW="939600" imgH="609480" progId="Equation.DSMT4">
                  <p:embed/>
                </p:oleObj>
              </mc:Choice>
              <mc:Fallback>
                <p:oleObj name="Equation" r:id="rId7" imgW="939600" imgH="609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038600"/>
                        <a:ext cx="97472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467608"/>
              </p:ext>
            </p:extLst>
          </p:nvPr>
        </p:nvGraphicFramePr>
        <p:xfrm>
          <a:off x="5459413" y="2362200"/>
          <a:ext cx="21859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9" name="Equation" r:id="rId9" imgW="2108160" imgH="622080" progId="Equation.DSMT4">
                  <p:embed/>
                </p:oleObj>
              </mc:Choice>
              <mc:Fallback>
                <p:oleObj name="Equation" r:id="rId9" imgW="210816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2362200"/>
                        <a:ext cx="2185987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654348"/>
              </p:ext>
            </p:extLst>
          </p:nvPr>
        </p:nvGraphicFramePr>
        <p:xfrm>
          <a:off x="3105150" y="3189288"/>
          <a:ext cx="36972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0" name="Equation" r:id="rId11" imgW="3568680" imgH="622080" progId="Equation.DSMT4">
                  <p:embed/>
                </p:oleObj>
              </mc:Choice>
              <mc:Fallback>
                <p:oleObj name="Equation" r:id="rId11" imgW="356868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3189288"/>
                        <a:ext cx="3697288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610835"/>
              </p:ext>
            </p:extLst>
          </p:nvPr>
        </p:nvGraphicFramePr>
        <p:xfrm>
          <a:off x="595313" y="4876800"/>
          <a:ext cx="36163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1" name="Equation" r:id="rId13" imgW="3492360" imgH="622080" progId="Equation.DSMT4">
                  <p:embed/>
                </p:oleObj>
              </mc:Choice>
              <mc:Fallback>
                <p:oleObj name="Equation" r:id="rId13" imgW="3492360" imgH="622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4876800"/>
                        <a:ext cx="36163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672689"/>
              </p:ext>
            </p:extLst>
          </p:nvPr>
        </p:nvGraphicFramePr>
        <p:xfrm>
          <a:off x="1276350" y="4081463"/>
          <a:ext cx="376396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2" name="Equation" r:id="rId15" imgW="3632040" imgH="622080" progId="Equation.DSMT4">
                  <p:embed/>
                </p:oleObj>
              </mc:Choice>
              <mc:Fallback>
                <p:oleObj name="Equation" r:id="rId15" imgW="3632040" imgH="6220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081463"/>
                        <a:ext cx="3763963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192511"/>
              </p:ext>
            </p:extLst>
          </p:nvPr>
        </p:nvGraphicFramePr>
        <p:xfrm>
          <a:off x="2057400" y="5734368"/>
          <a:ext cx="32226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3" name="Equation" r:id="rId17" imgW="3111480" imgH="647640" progId="Equation.DSMT4">
                  <p:embed/>
                </p:oleObj>
              </mc:Choice>
              <mc:Fallback>
                <p:oleObj name="Equation" r:id="rId17" imgW="3111480" imgH="647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734368"/>
                        <a:ext cx="3222625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467805" y="4212266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09989" y="4986307"/>
            <a:ext cx="4168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get in terms of </a:t>
            </a:r>
            <a:r>
              <a:rPr lang="en-US" sz="2000" dirty="0" err="1" smtClean="0">
                <a:solidFill>
                  <a:srgbClr val="0000FF"/>
                </a:solidFill>
              </a:rPr>
              <a:t>dC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0201" y="5847080"/>
            <a:ext cx="2362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Balance on B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74900" y="5702300"/>
            <a:ext cx="2926080" cy="73152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Semi-Batch Reactor Design Equation: in Terms of N</a:t>
            </a:r>
            <a:r>
              <a:rPr lang="en-US" baseline="-25000" dirty="0" smtClean="0"/>
              <a:t>A</a:t>
            </a:r>
            <a:endParaRPr lang="en-US" dirty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52400" y="990600"/>
            <a:ext cx="1371602" cy="2632554"/>
            <a:chOff x="3168546" y="3299198"/>
            <a:chExt cx="1371537" cy="2631982"/>
          </a:xfrm>
        </p:grpSpPr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3168546" y="3299198"/>
              <a:ext cx="914356" cy="1283455"/>
              <a:chOff x="6826146" y="3222998"/>
              <a:chExt cx="914356" cy="1283455"/>
            </a:xfrm>
          </p:grpSpPr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>
                <a:off x="7391271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6826146" y="3222998"/>
                <a:ext cx="914356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C</a:t>
                </a:r>
                <a:r>
                  <a:rPr lang="en-US" altLang="en-US" u="none" baseline="-25000" dirty="0" smtClean="0"/>
                  <a:t>B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endParaRPr lang="en-US" altLang="en-US" u="none" dirty="0"/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438102" y="3867510"/>
              <a:ext cx="1077862" cy="1705527"/>
              <a:chOff x="5553558" y="3762282"/>
              <a:chExt cx="1077862" cy="1705527"/>
            </a:xfrm>
          </p:grpSpPr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5553558" y="4565271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+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384939"/>
              </p:ext>
            </p:extLst>
          </p:nvPr>
        </p:nvGraphicFramePr>
        <p:xfrm>
          <a:off x="2777073" y="2259012"/>
          <a:ext cx="1290637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1" name="Equation" r:id="rId3" imgW="1244520" imgH="622080" progId="Equation.DSMT4">
                  <p:embed/>
                </p:oleObj>
              </mc:Choice>
              <mc:Fallback>
                <p:oleObj name="Equation" r:id="rId3" imgW="1244520" imgH="622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073" y="2259012"/>
                        <a:ext cx="1290637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500691"/>
              </p:ext>
            </p:extLst>
          </p:nvPr>
        </p:nvGraphicFramePr>
        <p:xfrm>
          <a:off x="2209800" y="2922449"/>
          <a:ext cx="22399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" name="Equation" r:id="rId5" imgW="2158920" imgH="622080" progId="Equation.DSMT4">
                  <p:embed/>
                </p:oleObj>
              </mc:Choice>
              <mc:Fallback>
                <p:oleObj name="Equation" r:id="rId5" imgW="2158920" imgH="622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22449"/>
                        <a:ext cx="2239962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63191"/>
              </p:ext>
            </p:extLst>
          </p:nvPr>
        </p:nvGraphicFramePr>
        <p:xfrm>
          <a:off x="2650073" y="1649413"/>
          <a:ext cx="35480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3" name="Equation" r:id="rId7" imgW="3429000" imgH="622080" progId="Equation.DSMT4">
                  <p:embed/>
                </p:oleObj>
              </mc:Choice>
              <mc:Fallback>
                <p:oleObj name="Equation" r:id="rId7" imgW="3429000" imgH="622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0073" y="1649413"/>
                        <a:ext cx="3548062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Group 17"/>
          <p:cNvGrpSpPr>
            <a:grpSpLocks/>
          </p:cNvGrpSpPr>
          <p:nvPr/>
        </p:nvGrpSpPr>
        <p:grpSpPr bwMode="auto">
          <a:xfrm>
            <a:off x="2362200" y="1282700"/>
            <a:ext cx="5439310" cy="442549"/>
            <a:chOff x="1570503" y="2951888"/>
            <a:chExt cx="5438746" cy="442403"/>
          </a:xfrm>
        </p:grpSpPr>
        <p:sp>
          <p:nvSpPr>
            <p:cNvPr id="44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5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6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47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48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49" name="TextBox 15"/>
            <p:cNvSpPr txBox="1">
              <a:spLocks noChangeArrowheads="1"/>
            </p:cNvSpPr>
            <p:nvPr/>
          </p:nvSpPr>
          <p:spPr bwMode="auto">
            <a:xfrm>
              <a:off x="4511668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50" name="TextBox 16"/>
            <p:cNvSpPr txBox="1">
              <a:spLocks noChangeArrowheads="1"/>
            </p:cNvSpPr>
            <p:nvPr/>
          </p:nvSpPr>
          <p:spPr bwMode="auto">
            <a:xfrm>
              <a:off x="4686719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graphicFrame>
        <p:nvGraphicFramePr>
          <p:cNvPr id="112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539980"/>
              </p:ext>
            </p:extLst>
          </p:nvPr>
        </p:nvGraphicFramePr>
        <p:xfrm>
          <a:off x="4296310" y="2346325"/>
          <a:ext cx="33162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4" name="Equation" r:id="rId9" imgW="2565360" imgH="330120" progId="Equation.DSMT4">
                  <p:embed/>
                </p:oleObj>
              </mc:Choice>
              <mc:Fallback>
                <p:oleObj name="Equation" r:id="rId9" imgW="2565360" imgH="3301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6310" y="2346325"/>
                        <a:ext cx="33162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627562" y="2857500"/>
            <a:ext cx="3629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Reactor design eq. provided that </a:t>
            </a:r>
            <a:r>
              <a:rPr lang="en-US" sz="2000" dirty="0" err="1" smtClean="0">
                <a:solidFill>
                  <a:srgbClr val="0066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is a function of N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217754"/>
              </p:ext>
            </p:extLst>
          </p:nvPr>
        </p:nvGraphicFramePr>
        <p:xfrm>
          <a:off x="2762250" y="4419600"/>
          <a:ext cx="157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5" name="Equation" r:id="rId11" imgW="1574640" imgH="622080" progId="Equation.DSMT4">
                  <p:embed/>
                </p:oleObj>
              </mc:Choice>
              <mc:Fallback>
                <p:oleObj name="Equation" r:id="rId11" imgW="157464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4419600"/>
                        <a:ext cx="157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942430"/>
              </p:ext>
            </p:extLst>
          </p:nvPr>
        </p:nvGraphicFramePr>
        <p:xfrm>
          <a:off x="4483100" y="4378325"/>
          <a:ext cx="2374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6" name="Equation" r:id="rId13" imgW="2374560" imgH="698400" progId="Equation.DSMT4">
                  <p:embed/>
                </p:oleObj>
              </mc:Choice>
              <mc:Fallback>
                <p:oleObj name="Equation" r:id="rId13" imgW="2374560" imgH="698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4378325"/>
                        <a:ext cx="2374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916940" y="5323066"/>
            <a:ext cx="2589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comes from BMB: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794250" y="4343400"/>
            <a:ext cx="2103120" cy="73152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998828"/>
              </p:ext>
            </p:extLst>
          </p:nvPr>
        </p:nvGraphicFramePr>
        <p:xfrm>
          <a:off x="3444240" y="5224780"/>
          <a:ext cx="1968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7" name="Equation" r:id="rId15" imgW="1968480" imgH="622080" progId="Equation.DSMT4">
                  <p:embed/>
                </p:oleObj>
              </mc:Choice>
              <mc:Fallback>
                <p:oleObj name="Equation" r:id="rId15" imgW="1968480" imgH="622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240" y="5224780"/>
                        <a:ext cx="1968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96323"/>
              </p:ext>
            </p:extLst>
          </p:nvPr>
        </p:nvGraphicFramePr>
        <p:xfrm>
          <a:off x="5527675" y="5199063"/>
          <a:ext cx="292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8" name="Equation" r:id="rId17" imgW="2920680" imgH="698400" progId="Equation.DSMT4">
                  <p:embed/>
                </p:oleObj>
              </mc:Choice>
              <mc:Fallback>
                <p:oleObj name="Equation" r:id="rId17" imgW="2920680" imgH="698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5199063"/>
                        <a:ext cx="292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/>
          <p:cNvSpPr/>
          <p:nvPr/>
        </p:nvSpPr>
        <p:spPr>
          <a:xfrm>
            <a:off x="5806440" y="5161280"/>
            <a:ext cx="2651760" cy="73152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52400" y="58801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The design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 in terms of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can be messy.  Sometimes it gives a single equation when using </a:t>
            </a:r>
            <a:r>
              <a:rPr lang="en-US" sz="2000" dirty="0" err="1" smtClean="0">
                <a:solidFill>
                  <a:srgbClr val="7030A0"/>
                </a:solidFill>
              </a:rPr>
              <a:t>N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000" dirty="0" smtClean="0">
                <a:solidFill>
                  <a:srgbClr val="7030A0"/>
                </a:solidFill>
              </a:rPr>
              <a:t> or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000" dirty="0" smtClean="0">
                <a:solidFill>
                  <a:srgbClr val="7030A0"/>
                </a:solidFill>
              </a:rPr>
              <a:t> gives multiple reactor </a:t>
            </a:r>
            <a:r>
              <a:rPr lang="en-US" sz="2000" smtClean="0">
                <a:solidFill>
                  <a:srgbClr val="7030A0"/>
                </a:solidFill>
              </a:rPr>
              <a:t>design equations.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015753"/>
              </p:ext>
            </p:extLst>
          </p:nvPr>
        </p:nvGraphicFramePr>
        <p:xfrm>
          <a:off x="3321050" y="3594100"/>
          <a:ext cx="4635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9" name="Equation" r:id="rId19" imgW="4635360" imgH="787320" progId="Equation.DSMT4">
                  <p:embed/>
                </p:oleObj>
              </mc:Choice>
              <mc:Fallback>
                <p:oleObj name="Equation" r:id="rId19" imgW="4635360" imgH="7873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3594100"/>
                        <a:ext cx="4635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752600" y="3733800"/>
            <a:ext cx="1590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B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8" grpId="0"/>
      <p:bldP spid="59" grpId="0" animBg="1"/>
      <p:bldP spid="61" grpId="0" animBg="1"/>
      <p:bldP spid="62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6"/>
          <p:cNvSpPr txBox="1"/>
          <p:nvPr/>
        </p:nvSpPr>
        <p:spPr>
          <a:xfrm>
            <a:off x="7239000" y="5860063"/>
            <a:ext cx="1306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       </a:t>
            </a:r>
            <a:r>
              <a:rPr lang="en-US" sz="1900" b="1" dirty="0" smtClean="0"/>
              <a:t>H</a:t>
            </a:r>
            <a:r>
              <a:rPr lang="en-US" sz="1900" b="1" baseline="-25000" dirty="0" smtClean="0"/>
              <a:t>2</a:t>
            </a:r>
            <a:r>
              <a:rPr lang="en-US" sz="1900" b="1" dirty="0"/>
              <a:t>O</a:t>
            </a:r>
            <a:endParaRPr lang="en-US" sz="1900" b="1" dirty="0" smtClean="0"/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984658" y="1637921"/>
            <a:ext cx="1092200" cy="2064119"/>
            <a:chOff x="3447934" y="3867510"/>
            <a:chExt cx="1092149" cy="2063670"/>
          </a:xfrm>
        </p:grpSpPr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447934" y="3867510"/>
              <a:ext cx="1077862" cy="1705527"/>
              <a:chOff x="5563390" y="3762282"/>
              <a:chExt cx="1077862" cy="1705527"/>
            </a:xfrm>
          </p:grpSpPr>
          <p:sp>
            <p:nvSpPr>
              <p:cNvPr id="46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47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15"/>
              <p:cNvSpPr>
                <a:spLocks/>
              </p:cNvSpPr>
              <p:nvPr/>
            </p:nvSpPr>
            <p:spPr bwMode="auto">
              <a:xfrm>
                <a:off x="5563390" y="4309657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7166609" y="1645296"/>
            <a:ext cx="1596391" cy="2064119"/>
            <a:chOff x="3447933" y="3867510"/>
            <a:chExt cx="1596317" cy="2063670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447933" y="3867510"/>
              <a:ext cx="1077862" cy="1705527"/>
              <a:chOff x="5563389" y="3762282"/>
              <a:chExt cx="1077862" cy="1705527"/>
            </a:xfrm>
          </p:grpSpPr>
          <p:sp>
            <p:nvSpPr>
              <p:cNvPr id="58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5"/>
              <p:cNvSpPr>
                <a:spLocks/>
              </p:cNvSpPr>
              <p:nvPr/>
            </p:nvSpPr>
            <p:spPr bwMode="auto">
              <a:xfrm>
                <a:off x="5563389" y="4657806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292071"/>
              <a:chOff x="6512671" y="3873226"/>
              <a:chExt cx="647035" cy="1292071"/>
            </a:xfrm>
          </p:grpSpPr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5"/>
                <a:ext cx="0" cy="127988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err="1" smtClean="0"/>
                <a:t>V</a:t>
              </a:r>
              <a:r>
                <a:rPr lang="en-US" altLang="en-US" u="none" baseline="-25000" dirty="0" err="1" smtClean="0"/>
                <a:t>f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4953001" y="1076861"/>
            <a:ext cx="1752599" cy="2632554"/>
            <a:chOff x="3317131" y="3299198"/>
            <a:chExt cx="1752518" cy="2631982"/>
          </a:xfrm>
        </p:grpSpPr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317131" y="3299198"/>
              <a:ext cx="1752518" cy="1283455"/>
              <a:chOff x="6974731" y="3222998"/>
              <a:chExt cx="1752518" cy="1283455"/>
            </a:xfrm>
          </p:grpSpPr>
          <p:sp>
            <p:nvSpPr>
              <p:cNvPr id="72" name="Line 21"/>
              <p:cNvSpPr>
                <a:spLocks noChangeShapeType="1"/>
              </p:cNvSpPr>
              <p:nvPr/>
            </p:nvSpPr>
            <p:spPr bwMode="auto">
              <a:xfrm>
                <a:off x="7920837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/>
                <a:tailEnd type="non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Text Box 24"/>
              <p:cNvSpPr txBox="1">
                <a:spLocks noChangeArrowheads="1"/>
              </p:cNvSpPr>
              <p:nvPr/>
            </p:nvSpPr>
            <p:spPr bwMode="auto">
              <a:xfrm>
                <a:off x="6974731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F</a:t>
                </a:r>
                <a:r>
                  <a:rPr lang="en-US" altLang="en-US" u="none" baseline="-25000" dirty="0" smtClean="0"/>
                  <a:t>D</a:t>
                </a:r>
                <a:endParaRPr lang="en-US" altLang="en-US" u="none" dirty="0"/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>
              <a:off x="3438099" y="3867510"/>
              <a:ext cx="1077862" cy="1705527"/>
              <a:chOff x="5553555" y="3762282"/>
              <a:chExt cx="1077862" cy="1705527"/>
            </a:xfrm>
          </p:grpSpPr>
          <p:sp>
            <p:nvSpPr>
              <p:cNvPr id="67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68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Freeform 15"/>
              <p:cNvSpPr>
                <a:spLocks/>
              </p:cNvSpPr>
              <p:nvPr/>
            </p:nvSpPr>
            <p:spPr bwMode="auto">
              <a:xfrm>
                <a:off x="5553555" y="4505438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-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>
            <a:off x="4280058" y="2704721"/>
            <a:ext cx="6400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6328409" y="2704721"/>
            <a:ext cx="6400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442209" y="1104521"/>
            <a:ext cx="148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Semi-batch</a:t>
            </a:r>
          </a:p>
        </p:txBody>
      </p:sp>
      <p:pic>
        <p:nvPicPr>
          <p:cNvPr id="79" name="Sbatch5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228600" y="1042415"/>
            <a:ext cx="2057400" cy="279082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04800" y="3849115"/>
            <a:ext cx="5683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To improve product yield in a reversible reaction: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926943"/>
              </p:ext>
            </p:extLst>
          </p:nvPr>
        </p:nvGraphicFramePr>
        <p:xfrm>
          <a:off x="5867400" y="3911461"/>
          <a:ext cx="2806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5" imgW="2806560" imgH="355320" progId="Equation.DSMT4">
                  <p:embed/>
                </p:oleObj>
              </mc:Choice>
              <mc:Fallback>
                <p:oleObj name="Equation" r:id="rId5" imgW="280656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11461"/>
                        <a:ext cx="2806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52400" y="4192256"/>
            <a:ext cx="883920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en-US" sz="2000" dirty="0" smtClean="0"/>
              <a:t>Start with A(l) and B(l) in the reactor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en-US" sz="2000" dirty="0" smtClean="0"/>
              <a:t>D(g) bubbles out of the liquid phase, pushing the equilibrium to the right and forcing the reaction to go to completion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6200" y="5250463"/>
            <a:ext cx="3376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Common industrial reaction:</a:t>
            </a:r>
          </a:p>
        </p:txBody>
      </p:sp>
      <p:pic>
        <p:nvPicPr>
          <p:cNvPr id="53" name="Picture 52" descr="diacid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5727192"/>
            <a:ext cx="1522476" cy="749808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0" y="61986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9283" y="5803392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       n</a:t>
            </a:r>
          </a:p>
        </p:txBody>
      </p:sp>
      <p:pic>
        <p:nvPicPr>
          <p:cNvPr id="65" name="Picture 64" descr="diamine.t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66134" y="5879173"/>
            <a:ext cx="1316736" cy="320040"/>
          </a:xfrm>
          <a:prstGeom prst="rect">
            <a:avLst/>
          </a:prstGeom>
        </p:spPr>
      </p:pic>
      <p:pic>
        <p:nvPicPr>
          <p:cNvPr id="77" name="Picture 76" descr="arrows.tif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4349584" y="5900685"/>
            <a:ext cx="712744" cy="306324"/>
          </a:xfrm>
          <a:prstGeom prst="rect">
            <a:avLst/>
          </a:prstGeom>
        </p:spPr>
      </p:pic>
      <p:pic>
        <p:nvPicPr>
          <p:cNvPr id="85" name="Picture 84" descr="nylon.t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55780" y="5345773"/>
            <a:ext cx="1860804" cy="1252728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>
            <a:off x="7245960" y="4977368"/>
            <a:ext cx="1821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Boil off water to produce high MW polymer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63915" y="610827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nylon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4996926" y="2695072"/>
            <a:ext cx="1295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sz="1700" u="none" dirty="0" smtClean="0"/>
              <a:t>A+B</a:t>
            </a:r>
            <a:r>
              <a:rPr lang="en-US" altLang="en-US" sz="1700" u="none" dirty="0" smtClean="0">
                <a:latin typeface="Meiryo"/>
                <a:ea typeface="Meiryo"/>
              </a:rPr>
              <a:t>⇌</a:t>
            </a:r>
            <a:r>
              <a:rPr lang="en-US" altLang="en-US" sz="1700" u="none" dirty="0" smtClean="0">
                <a:ea typeface="Meiryo"/>
              </a:rPr>
              <a:t>C+D</a:t>
            </a:r>
            <a:endParaRPr lang="en-US" altLang="en-US" sz="1700" u="none" dirty="0"/>
          </a:p>
        </p:txBody>
      </p:sp>
      <p:sp>
        <p:nvSpPr>
          <p:cNvPr id="91" name="Text Box 24"/>
          <p:cNvSpPr txBox="1">
            <a:spLocks noChangeArrowheads="1"/>
          </p:cNvSpPr>
          <p:nvPr/>
        </p:nvSpPr>
        <p:spPr bwMode="auto">
          <a:xfrm>
            <a:off x="3472926" y="2566415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/>
              <a:t>A+B</a:t>
            </a:r>
            <a:endParaRPr lang="en-US" altLang="en-US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Improving Yields of Reversible </a:t>
            </a:r>
            <a:r>
              <a:rPr lang="en-US" sz="3600" dirty="0" err="1"/>
              <a:t>Rxns</a:t>
            </a:r>
            <a:r>
              <a:rPr lang="en-US" sz="3600" dirty="0"/>
              <a:t> with Semi-Batch </a:t>
            </a:r>
            <a:r>
              <a:rPr lang="en-US" sz="3600" dirty="0" smtClean="0"/>
              <a:t>Reactors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5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Liquid Phase Reaction in PBR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6391" y="895290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LIQUID PHASE: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≠ f(P)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pressure drop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4461" y="1642110"/>
            <a:ext cx="811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b="1" u="sng" dirty="0" smtClean="0">
                <a:solidFill>
                  <a:srgbClr val="008000"/>
                </a:solidFill>
              </a:rPr>
              <a:t>catalyst weight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required to get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</a:t>
            </a:r>
            <a:r>
              <a:rPr lang="en-US" sz="2000" b="1" u="sng" dirty="0" smtClean="0">
                <a:solidFill>
                  <a:srgbClr val="008000"/>
                </a:solidFill>
              </a:rPr>
              <a:t>PBR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2748" y="1272540"/>
            <a:ext cx="261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0383" y="1272540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5313" y="222498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5313" y="2948809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5313" y="3533256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784876"/>
              </p:ext>
            </p:extLst>
          </p:nvPr>
        </p:nvGraphicFramePr>
        <p:xfrm>
          <a:off x="5254625" y="2078038"/>
          <a:ext cx="13557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4" name="Equation" r:id="rId3" imgW="1358640" imgH="698400" progId="Equation.DSMT4">
                  <p:embed/>
                </p:oleObj>
              </mc:Choice>
              <mc:Fallback>
                <p:oleObj name="Equation" r:id="rId3" imgW="13586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2078038"/>
                        <a:ext cx="13557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19414"/>
              </p:ext>
            </p:extLst>
          </p:nvPr>
        </p:nvGraphicFramePr>
        <p:xfrm>
          <a:off x="5295900" y="2947988"/>
          <a:ext cx="13684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5" name="Equation" r:id="rId5" imgW="1384200" imgH="406080" progId="Equation.DSMT4">
                  <p:embed/>
                </p:oleObj>
              </mc:Choice>
              <mc:Fallback>
                <p:oleObj name="Equation" r:id="rId5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2947988"/>
                        <a:ext cx="136842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202822"/>
              </p:ext>
            </p:extLst>
          </p:nvPr>
        </p:nvGraphicFramePr>
        <p:xfrm>
          <a:off x="5394325" y="3619500"/>
          <a:ext cx="20177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6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325" y="3619500"/>
                        <a:ext cx="20177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47801" y="4501770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229450"/>
              </p:ext>
            </p:extLst>
          </p:nvPr>
        </p:nvGraphicFramePr>
        <p:xfrm>
          <a:off x="5203825" y="4162425"/>
          <a:ext cx="2981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7" name="Equation" r:id="rId9" imgW="2869920" imgH="888840" progId="Equation.DSMT4">
                  <p:embed/>
                </p:oleObj>
              </mc:Choice>
              <mc:Fallback>
                <p:oleObj name="Equation" r:id="rId9" imgW="28699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4162425"/>
                        <a:ext cx="2981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222518"/>
              </p:ext>
            </p:extLst>
          </p:nvPr>
        </p:nvGraphicFramePr>
        <p:xfrm>
          <a:off x="1144588" y="5132388"/>
          <a:ext cx="38766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8" name="Equation" r:id="rId11" imgW="3733560" imgH="952200" progId="Equation.DSMT4">
                  <p:embed/>
                </p:oleObj>
              </mc:Choice>
              <mc:Fallback>
                <p:oleObj name="Equation" r:id="rId11" imgW="373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5132388"/>
                        <a:ext cx="38766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504361"/>
              </p:ext>
            </p:extLst>
          </p:nvPr>
        </p:nvGraphicFramePr>
        <p:xfrm>
          <a:off x="5129213" y="5170488"/>
          <a:ext cx="2978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9" name="Equation" r:id="rId13" imgW="2869920" imgH="876240" progId="Equation.DSMT4">
                  <p:embed/>
                </p:oleObj>
              </mc:Choice>
              <mc:Fallback>
                <p:oleObj name="Equation" r:id="rId13" imgW="286992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5170488"/>
                        <a:ext cx="29781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27530" y="6084887"/>
            <a:ext cx="456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reaction in PBR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69066" y="1842163"/>
            <a:ext cx="793534" cy="4686509"/>
            <a:chOff x="269066" y="1842163"/>
            <a:chExt cx="793534" cy="4686509"/>
          </a:xfrm>
        </p:grpSpPr>
        <p:sp>
          <p:nvSpPr>
            <p:cNvPr id="19" name="TextBox 18"/>
            <p:cNvSpPr txBox="1"/>
            <p:nvPr/>
          </p:nvSpPr>
          <p:spPr>
            <a:xfrm rot="16200000">
              <a:off x="-1720246" y="3831475"/>
              <a:ext cx="46865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Be able to do these 4 steps, integrate &amp; solve for V for ANY ORDER RXN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>
              <a:off x="882904" y="2000310"/>
              <a:ext cx="179696" cy="4084577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32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602387" y="5772090"/>
            <a:ext cx="800251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How do we account for the loss of product D in the material balance?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984658" y="1637921"/>
            <a:ext cx="1092200" cy="2064119"/>
            <a:chOff x="3447934" y="3867510"/>
            <a:chExt cx="1092149" cy="2063670"/>
          </a:xfrm>
        </p:grpSpPr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3447934" y="3867510"/>
              <a:ext cx="1077862" cy="1705527"/>
              <a:chOff x="5563390" y="3762282"/>
              <a:chExt cx="1077862" cy="1705527"/>
            </a:xfrm>
          </p:grpSpPr>
          <p:sp>
            <p:nvSpPr>
              <p:cNvPr id="46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47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15"/>
              <p:cNvSpPr>
                <a:spLocks/>
              </p:cNvSpPr>
              <p:nvPr/>
            </p:nvSpPr>
            <p:spPr bwMode="auto">
              <a:xfrm>
                <a:off x="5563390" y="4309657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7166609" y="1645296"/>
            <a:ext cx="1596391" cy="2064119"/>
            <a:chOff x="3447933" y="3867510"/>
            <a:chExt cx="1596317" cy="2063670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447933" y="3867510"/>
              <a:ext cx="1077862" cy="1705527"/>
              <a:chOff x="5563389" y="3762282"/>
              <a:chExt cx="1077862" cy="1705527"/>
            </a:xfrm>
          </p:grpSpPr>
          <p:sp>
            <p:nvSpPr>
              <p:cNvPr id="58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5"/>
              <p:cNvSpPr>
                <a:spLocks/>
              </p:cNvSpPr>
              <p:nvPr/>
            </p:nvSpPr>
            <p:spPr bwMode="auto">
              <a:xfrm>
                <a:off x="5563389" y="4657806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292071"/>
              <a:chOff x="6512671" y="3873226"/>
              <a:chExt cx="647035" cy="1292071"/>
            </a:xfrm>
          </p:grpSpPr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5"/>
                <a:ext cx="0" cy="127988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err="1" smtClean="0"/>
                <a:t>V</a:t>
              </a:r>
              <a:r>
                <a:rPr lang="en-US" altLang="en-US" u="none" baseline="-25000" dirty="0" err="1" smtClean="0"/>
                <a:t>f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4953001" y="1076861"/>
            <a:ext cx="1752599" cy="2632554"/>
            <a:chOff x="3317131" y="3299198"/>
            <a:chExt cx="1752518" cy="2631982"/>
          </a:xfrm>
        </p:grpSpPr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317131" y="3299198"/>
              <a:ext cx="1752518" cy="1283455"/>
              <a:chOff x="6974731" y="3222998"/>
              <a:chExt cx="1752518" cy="1283455"/>
            </a:xfrm>
          </p:grpSpPr>
          <p:sp>
            <p:nvSpPr>
              <p:cNvPr id="72" name="Line 21"/>
              <p:cNvSpPr>
                <a:spLocks noChangeShapeType="1"/>
              </p:cNvSpPr>
              <p:nvPr/>
            </p:nvSpPr>
            <p:spPr bwMode="auto">
              <a:xfrm>
                <a:off x="7920837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/>
                <a:tailEnd type="non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Text Box 24"/>
              <p:cNvSpPr txBox="1">
                <a:spLocks noChangeArrowheads="1"/>
              </p:cNvSpPr>
              <p:nvPr/>
            </p:nvSpPr>
            <p:spPr bwMode="auto">
              <a:xfrm>
                <a:off x="6974731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F</a:t>
                </a:r>
                <a:r>
                  <a:rPr lang="en-US" altLang="en-US" u="none" baseline="-25000" dirty="0" smtClean="0"/>
                  <a:t>D</a:t>
                </a:r>
                <a:endParaRPr lang="en-US" altLang="en-US" u="none" dirty="0"/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>
              <a:off x="3438099" y="3867510"/>
              <a:ext cx="1077862" cy="1705527"/>
              <a:chOff x="5553555" y="3762282"/>
              <a:chExt cx="1077862" cy="1705527"/>
            </a:xfrm>
          </p:grpSpPr>
          <p:sp>
            <p:nvSpPr>
              <p:cNvPr id="67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68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Freeform 15"/>
              <p:cNvSpPr>
                <a:spLocks/>
              </p:cNvSpPr>
              <p:nvPr/>
            </p:nvSpPr>
            <p:spPr bwMode="auto">
              <a:xfrm>
                <a:off x="5553555" y="4505438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-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cxnSp>
        <p:nvCxnSpPr>
          <p:cNvPr id="74" name="Straight Arrow Connector 73"/>
          <p:cNvCxnSpPr/>
          <p:nvPr/>
        </p:nvCxnSpPr>
        <p:spPr>
          <a:xfrm>
            <a:off x="4280058" y="2704721"/>
            <a:ext cx="6400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6328409" y="2704721"/>
            <a:ext cx="6400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442209" y="1104521"/>
            <a:ext cx="148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Semi-batch</a:t>
            </a:r>
          </a:p>
        </p:txBody>
      </p:sp>
      <p:pic>
        <p:nvPicPr>
          <p:cNvPr id="79" name="Sbatch5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228600" y="1042415"/>
            <a:ext cx="2057400" cy="279082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304800" y="3849115"/>
            <a:ext cx="5683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To improve product yield in a reversible reaction: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912667"/>
              </p:ext>
            </p:extLst>
          </p:nvPr>
        </p:nvGraphicFramePr>
        <p:xfrm>
          <a:off x="5867400" y="3911461"/>
          <a:ext cx="2806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5" imgW="2806560" imgH="355320" progId="Equation.DSMT4">
                  <p:embed/>
                </p:oleObj>
              </mc:Choice>
              <mc:Fallback>
                <p:oleObj name="Equation" r:id="rId5" imgW="28065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11461"/>
                        <a:ext cx="2806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52400" y="4192256"/>
            <a:ext cx="883920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en-US" sz="2000" dirty="0" smtClean="0"/>
              <a:t>Start with A(l) and B(l) in the reactor</a:t>
            </a:r>
          </a:p>
          <a:p>
            <a:pPr marL="171450" indent="-171450">
              <a:spcAft>
                <a:spcPts val="300"/>
              </a:spcAft>
              <a:buFont typeface="Arial" pitchFamily="34" charset="0"/>
              <a:buChar char="•"/>
            </a:pPr>
            <a:r>
              <a:rPr lang="en-US" sz="2000" dirty="0" smtClean="0"/>
              <a:t>D(g) bubbles out of the liquid phase, pushing the equilibrium to the right and forcing the reaction to go to completion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4996926" y="2695072"/>
            <a:ext cx="1295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sz="1700" u="none" dirty="0" smtClean="0"/>
              <a:t>A+B</a:t>
            </a:r>
            <a:r>
              <a:rPr lang="en-US" altLang="en-US" sz="1700" u="none" dirty="0" smtClean="0">
                <a:latin typeface="Meiryo"/>
                <a:ea typeface="Meiryo"/>
              </a:rPr>
              <a:t>⇌</a:t>
            </a:r>
            <a:r>
              <a:rPr lang="en-US" altLang="en-US" sz="1700" u="none" dirty="0" smtClean="0">
                <a:ea typeface="Meiryo"/>
              </a:rPr>
              <a:t>C+D</a:t>
            </a:r>
            <a:endParaRPr lang="en-US" altLang="en-US" sz="1700" u="none" dirty="0"/>
          </a:p>
        </p:txBody>
      </p:sp>
      <p:sp>
        <p:nvSpPr>
          <p:cNvPr id="91" name="Text Box 24"/>
          <p:cNvSpPr txBox="1">
            <a:spLocks noChangeArrowheads="1"/>
          </p:cNvSpPr>
          <p:nvPr/>
        </p:nvSpPr>
        <p:spPr bwMode="auto">
          <a:xfrm>
            <a:off x="3472926" y="2566415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/>
              <a:t>A+B</a:t>
            </a:r>
            <a:endParaRPr lang="en-US" altLang="en-US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Improving Yields of Reversible </a:t>
            </a:r>
            <a:r>
              <a:rPr lang="en-US" sz="3600" dirty="0" err="1"/>
              <a:t>Rxns</a:t>
            </a:r>
            <a:r>
              <a:rPr lang="en-US" sz="3600" dirty="0"/>
              <a:t> with Semi-Batch </a:t>
            </a:r>
            <a:r>
              <a:rPr lang="en-US" sz="3600" dirty="0" smtClean="0"/>
              <a:t>Reactors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37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5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Loss of Mass in Semi-Batch Reactor</a:t>
            </a:r>
            <a:endParaRPr lang="en-US" dirty="0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447800" y="1524000"/>
            <a:ext cx="4953000" cy="442549"/>
            <a:chOff x="1570503" y="2951888"/>
            <a:chExt cx="4952487" cy="442403"/>
          </a:xfrm>
        </p:grpSpPr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1570503" y="2977976"/>
              <a:ext cx="48626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9" name="TextBox 10"/>
            <p:cNvSpPr txBox="1">
              <a:spLocks noChangeArrowheads="1"/>
            </p:cNvSpPr>
            <p:nvPr/>
          </p:nvSpPr>
          <p:spPr bwMode="auto">
            <a:xfrm>
              <a:off x="2057401" y="2977976"/>
              <a:ext cx="68509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1904378" y="2951888"/>
              <a:ext cx="269598" cy="399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2666299" y="2989973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22" name="TextBox 12"/>
            <p:cNvSpPr txBox="1">
              <a:spLocks noChangeArrowheads="1"/>
            </p:cNvSpPr>
            <p:nvPr/>
          </p:nvSpPr>
          <p:spPr bwMode="auto">
            <a:xfrm>
              <a:off x="2877156" y="2977978"/>
              <a:ext cx="1693945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23" name="TextBox 15"/>
            <p:cNvSpPr txBox="1">
              <a:spLocks noChangeArrowheads="1"/>
            </p:cNvSpPr>
            <p:nvPr/>
          </p:nvSpPr>
          <p:spPr bwMode="auto">
            <a:xfrm>
              <a:off x="4313419" y="2994312"/>
              <a:ext cx="33371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24" name="TextBox 16"/>
            <p:cNvSpPr txBox="1">
              <a:spLocks noChangeArrowheads="1"/>
            </p:cNvSpPr>
            <p:nvPr/>
          </p:nvSpPr>
          <p:spPr bwMode="auto">
            <a:xfrm>
              <a:off x="4200460" y="2977978"/>
              <a:ext cx="232253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24000" y="1231900"/>
            <a:ext cx="2720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Overall Mass balance:</a:t>
            </a:r>
          </a:p>
        </p:txBody>
      </p:sp>
      <p:graphicFrame>
        <p:nvGraphicFramePr>
          <p:cNvPr id="92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54913"/>
              </p:ext>
            </p:extLst>
          </p:nvPr>
        </p:nvGraphicFramePr>
        <p:xfrm>
          <a:off x="1595438" y="1874838"/>
          <a:ext cx="34194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1" name="Equation" r:id="rId3" imgW="3301920" imgH="609480" progId="Equation.DSMT4">
                  <p:embed/>
                </p:oleObj>
              </mc:Choice>
              <mc:Fallback>
                <p:oleObj name="Equation" r:id="rId3" imgW="3301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8" y="1874838"/>
                        <a:ext cx="34194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4627617" y="2451100"/>
            <a:ext cx="2916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Meiryo"/>
                <a:ea typeface="Meiryo"/>
              </a:rPr>
              <a:t>↑</a:t>
            </a:r>
            <a:r>
              <a:rPr lang="en-US" sz="2000" dirty="0" smtClean="0">
                <a:solidFill>
                  <a:srgbClr val="0000FF"/>
                </a:solidFill>
              </a:rPr>
              <a:t>want in terms of </a:t>
            </a:r>
            <a:r>
              <a:rPr lang="en-US" sz="2000" dirty="0" err="1" smtClean="0">
                <a:solidFill>
                  <a:srgbClr val="0000FF"/>
                </a:solidFill>
              </a:rPr>
              <a:t>dV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228600" y="914400"/>
            <a:ext cx="1193800" cy="2426732"/>
            <a:chOff x="457200" y="1230868"/>
            <a:chExt cx="1193800" cy="2426732"/>
          </a:xfrm>
        </p:grpSpPr>
        <p:grpSp>
          <p:nvGrpSpPr>
            <p:cNvPr id="2" name="Group 54"/>
            <p:cNvGrpSpPr>
              <a:grpSpLocks/>
            </p:cNvGrpSpPr>
            <p:nvPr/>
          </p:nvGrpSpPr>
          <p:grpSpPr bwMode="auto">
            <a:xfrm>
              <a:off x="457200" y="1593482"/>
              <a:ext cx="1102032" cy="2064118"/>
              <a:chOff x="3438102" y="3867510"/>
              <a:chExt cx="1101981" cy="2063670"/>
            </a:xfrm>
          </p:grpSpPr>
          <p:sp>
            <p:nvSpPr>
              <p:cNvPr id="14" name="Line 21"/>
              <p:cNvSpPr>
                <a:spLocks noChangeShapeType="1"/>
              </p:cNvSpPr>
              <p:nvPr/>
            </p:nvSpPr>
            <p:spPr bwMode="auto">
              <a:xfrm>
                <a:off x="4235299" y="3908664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 w="med" len="med"/>
                <a:tailEnd type="non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3438102" y="3867510"/>
                <a:ext cx="1077862" cy="1705527"/>
                <a:chOff x="5553558" y="3762282"/>
                <a:chExt cx="1077862" cy="1705527"/>
              </a:xfrm>
            </p:grpSpPr>
            <p:sp>
              <p:nvSpPr>
                <p:cNvPr id="9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3390" y="4113966"/>
                  <a:ext cx="1066750" cy="1353843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10" name="Line 12"/>
                <p:cNvSpPr>
                  <a:spLocks noChangeShapeType="1"/>
                </p:cNvSpPr>
                <p:nvPr/>
              </p:nvSpPr>
              <p:spPr bwMode="auto">
                <a:xfrm>
                  <a:off x="6096765" y="3762282"/>
                  <a:ext cx="0" cy="1523668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1" name="Oval 13"/>
                <p:cNvSpPr>
                  <a:spLocks noChangeArrowheads="1"/>
                </p:cNvSpPr>
                <p:nvPr/>
              </p:nvSpPr>
              <p:spPr bwMode="auto">
                <a:xfrm>
                  <a:off x="6096765" y="5209768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" name="Oval 14"/>
                <p:cNvSpPr>
                  <a:spLocks noChangeArrowheads="1"/>
                </p:cNvSpPr>
                <p:nvPr/>
              </p:nvSpPr>
              <p:spPr bwMode="auto">
                <a:xfrm>
                  <a:off x="5715783" y="5209768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Freeform 15"/>
                <p:cNvSpPr>
                  <a:spLocks/>
                </p:cNvSpPr>
                <p:nvPr/>
              </p:nvSpPr>
              <p:spPr bwMode="auto">
                <a:xfrm>
                  <a:off x="5553558" y="4565271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8" name="Text Box 24"/>
              <p:cNvSpPr txBox="1">
                <a:spLocks noChangeArrowheads="1"/>
              </p:cNvSpPr>
              <p:nvPr/>
            </p:nvSpPr>
            <p:spPr bwMode="auto">
              <a:xfrm>
                <a:off x="3473333" y="5561928"/>
                <a:ext cx="1066750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V</a:t>
                </a:r>
                <a:r>
                  <a:rPr lang="en-US" altLang="en-US" u="none" baseline="-25000" dirty="0" smtClean="0"/>
                  <a:t>0</a:t>
                </a:r>
                <a:r>
                  <a:rPr lang="en-US" altLang="en-US" u="none" dirty="0" smtClean="0"/>
                  <a:t> + 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r>
                  <a:rPr lang="en-US" altLang="en-US" u="none" dirty="0" smtClean="0"/>
                  <a:t>t </a:t>
                </a:r>
                <a:endParaRPr lang="en-US" altLang="en-US" u="none" dirty="0"/>
              </a:p>
            </p:txBody>
          </p:sp>
        </p:grp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965200" y="1230868"/>
              <a:ext cx="68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dirty="0" smtClean="0"/>
                <a:t>D</a:t>
              </a:r>
              <a:r>
                <a:rPr lang="en-US" altLang="en-US" baseline="-25000" dirty="0" smtClean="0"/>
                <a:t>(g)</a:t>
              </a:r>
              <a:endParaRPr lang="en-US" altLang="en-US" u="none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657350" y="800100"/>
            <a:ext cx="6800850" cy="406400"/>
            <a:chOff x="2419350" y="1016000"/>
            <a:chExt cx="6800850" cy="406400"/>
          </a:xfrm>
        </p:grpSpPr>
        <p:sp>
          <p:nvSpPr>
            <p:cNvPr id="44" name="TextBox 43"/>
            <p:cNvSpPr txBox="1"/>
            <p:nvPr/>
          </p:nvSpPr>
          <p:spPr>
            <a:xfrm>
              <a:off x="7315200" y="1016000"/>
              <a:ext cx="1905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Symbol" pitchFamily="18" charset="2"/>
                <a:buChar char="u"/>
              </a:pPr>
              <a:r>
                <a:rPr lang="en-US" sz="2000" dirty="0" smtClean="0"/>
                <a:t> = </a:t>
              </a:r>
              <a:r>
                <a:rPr lang="en-US" sz="2000" dirty="0" smtClean="0">
                  <a:latin typeface="Symbol" pitchFamily="18" charset="2"/>
                </a:rPr>
                <a:t>u</a:t>
              </a:r>
              <a:r>
                <a:rPr lang="en-US" sz="2000" baseline="-25000" dirty="0" smtClean="0"/>
                <a:t>0</a:t>
              </a:r>
              <a:r>
                <a:rPr lang="en-US" sz="2000" dirty="0" smtClean="0"/>
                <a:t>   </a:t>
              </a:r>
              <a:r>
                <a:rPr lang="en-US" sz="2000" dirty="0" smtClean="0">
                  <a:latin typeface="Symbol" pitchFamily="18" charset="2"/>
                </a:rPr>
                <a:t>r = r</a:t>
              </a:r>
              <a:r>
                <a:rPr lang="en-US" sz="2000" baseline="-25000" dirty="0" smtClean="0">
                  <a:latin typeface="Symbol" pitchFamily="18" charset="2"/>
                </a:rPr>
                <a:t>0</a:t>
              </a:r>
              <a:endParaRPr lang="en-US" sz="2000" dirty="0" smtClean="0">
                <a:latin typeface="Symbol" pitchFamily="18" charset="2"/>
              </a:endParaRPr>
            </a:p>
          </p:txBody>
        </p:sp>
        <p:graphicFrame>
          <p:nvGraphicFramePr>
            <p:cNvPr id="43018" name="Object 10"/>
            <p:cNvGraphicFramePr>
              <a:graphicFrameLocks noChangeAspect="1"/>
            </p:cNvGraphicFramePr>
            <p:nvPr/>
          </p:nvGraphicFramePr>
          <p:xfrm>
            <a:off x="2419350" y="1066800"/>
            <a:ext cx="46736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82" name="Equation" r:id="rId5" imgW="4673520" imgH="355320" progId="Equation.DSMT4">
                    <p:embed/>
                  </p:oleObj>
                </mc:Choice>
                <mc:Fallback>
                  <p:oleObj name="Equation" r:id="rId5" imgW="467352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9350" y="1066800"/>
                          <a:ext cx="4673600" cy="355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0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066655"/>
              </p:ext>
            </p:extLst>
          </p:nvPr>
        </p:nvGraphicFramePr>
        <p:xfrm>
          <a:off x="5334000" y="1855787"/>
          <a:ext cx="36576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3" name="Equation" r:id="rId7" imgW="3530520" imgH="660240" progId="Equation.DSMT4">
                  <p:embed/>
                </p:oleObj>
              </mc:Choice>
              <mc:Fallback>
                <p:oleObj name="Equation" r:id="rId7" imgW="353052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855787"/>
                        <a:ext cx="365760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75973"/>
              </p:ext>
            </p:extLst>
          </p:nvPr>
        </p:nvGraphicFramePr>
        <p:xfrm>
          <a:off x="2197100" y="2387600"/>
          <a:ext cx="1790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4" name="Equation" r:id="rId9" imgW="1790640" imgH="660240" progId="Equation.DSMT4">
                  <p:embed/>
                </p:oleObj>
              </mc:Choice>
              <mc:Fallback>
                <p:oleObj name="Equation" r:id="rId9" imgW="17906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2387600"/>
                        <a:ext cx="1790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1193800" y="3073400"/>
            <a:ext cx="3105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ea typeface="Meiryo"/>
              </a:rPr>
              <a:t>Divide mass balance by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  <a:ea typeface="Meiryo"/>
              </a:rPr>
              <a:t>r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30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412285"/>
              </p:ext>
            </p:extLst>
          </p:nvPr>
        </p:nvGraphicFramePr>
        <p:xfrm>
          <a:off x="4351338" y="2946400"/>
          <a:ext cx="40513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5" name="Equation" r:id="rId11" imgW="3911400" imgH="711000" progId="Equation.DSMT4">
                  <p:embed/>
                </p:oleObj>
              </mc:Choice>
              <mc:Fallback>
                <p:oleObj name="Equation" r:id="rId11" imgW="39114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946400"/>
                        <a:ext cx="40513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479409" y="3657600"/>
            <a:ext cx="2383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Relate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ṁ to a rate: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70209" y="3657600"/>
            <a:ext cx="3244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stoichiometry,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D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endParaRPr lang="en-US" sz="2000" dirty="0" smtClean="0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956484"/>
              </p:ext>
            </p:extLst>
          </p:nvPr>
        </p:nvGraphicFramePr>
        <p:xfrm>
          <a:off x="381000" y="4114800"/>
          <a:ext cx="218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6" name="Equation" r:id="rId13" imgW="2184120" imgH="609480" progId="Equation.DSMT4">
                  <p:embed/>
                </p:oleObj>
              </mc:Choice>
              <mc:Fallback>
                <p:oleObj name="Equation" r:id="rId13" imgW="21841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14800"/>
                        <a:ext cx="2184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2794000" y="4074225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Next, convert units to:</a:t>
            </a: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771996"/>
              </p:ext>
            </p:extLst>
          </p:nvPr>
        </p:nvGraphicFramePr>
        <p:xfrm>
          <a:off x="4546600" y="4114800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7" name="Equation" r:id="rId15" imgW="672840" imgH="609480" progId="Equation.DSMT4">
                  <p:embed/>
                </p:oleObj>
              </mc:Choice>
              <mc:Fallback>
                <p:oleObj name="Equation" r:id="rId15" imgW="6728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4114800"/>
                        <a:ext cx="67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058670"/>
              </p:ext>
            </p:extLst>
          </p:nvPr>
        </p:nvGraphicFramePr>
        <p:xfrm>
          <a:off x="6858000" y="4114800"/>
          <a:ext cx="182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8" name="Equation" r:id="rId17" imgW="1828800" imgH="609480" progId="Equation.DSMT4">
                  <p:embed/>
                </p:oleObj>
              </mc:Choice>
              <mc:Fallback>
                <p:oleObj name="Equation" r:id="rId17" imgW="1828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114800"/>
                        <a:ext cx="1828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620680"/>
              </p:ext>
            </p:extLst>
          </p:nvPr>
        </p:nvGraphicFramePr>
        <p:xfrm>
          <a:off x="780300" y="4953000"/>
          <a:ext cx="4991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9" name="Equation" r:id="rId19" imgW="4991040" imgH="685800" progId="Equation.DSMT4">
                  <p:embed/>
                </p:oleObj>
              </mc:Choice>
              <mc:Fallback>
                <p:oleObj name="Equation" r:id="rId19" imgW="4991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300" y="4953000"/>
                        <a:ext cx="4991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153956"/>
              </p:ext>
            </p:extLst>
          </p:nvPr>
        </p:nvGraphicFramePr>
        <p:xfrm>
          <a:off x="6000750" y="4876800"/>
          <a:ext cx="2755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0" name="Equation" r:id="rId21" imgW="2755800" imgH="609480" progId="Equation.DSMT4">
                  <p:embed/>
                </p:oleObj>
              </mc:Choice>
              <mc:Fallback>
                <p:oleObj name="Equation" r:id="rId21" imgW="2755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876800"/>
                        <a:ext cx="2755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Left Brace 67"/>
          <p:cNvSpPr/>
          <p:nvPr/>
        </p:nvSpPr>
        <p:spPr>
          <a:xfrm rot="16200000">
            <a:off x="6599440" y="4925060"/>
            <a:ext cx="228600" cy="1097280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746000" y="5575300"/>
            <a:ext cx="1988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for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ṁ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30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247241"/>
              </p:ext>
            </p:extLst>
          </p:nvPr>
        </p:nvGraphicFramePr>
        <p:xfrm>
          <a:off x="825500" y="5867400"/>
          <a:ext cx="25241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1" name="Equation" r:id="rId23" imgW="2438280" imgH="698400" progId="Equation.DSMT4">
                  <p:embed/>
                </p:oleObj>
              </mc:Choice>
              <mc:Fallback>
                <p:oleObj name="Equation" r:id="rId23" imgW="2438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5867400"/>
                        <a:ext cx="2524125" cy="6969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3352800" y="5932627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One of the diff. eq. that are simultaneously solved (by Polymath)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67974" y="4239643"/>
            <a:ext cx="164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Conversion 1: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8183" y="4795174"/>
            <a:ext cx="161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Conversion 2:</a:t>
            </a:r>
          </a:p>
        </p:txBody>
      </p:sp>
    </p:spTree>
    <p:extLst>
      <p:ext uri="{BB962C8B-B14F-4D97-AF65-F5344CB8AC3E}">
        <p14:creationId xmlns:p14="http://schemas.microsoft.com/office/powerpoint/2010/main" val="333791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2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8" grpId="0"/>
      <p:bldP spid="59" grpId="0"/>
      <p:bldP spid="60" grpId="0"/>
      <p:bldP spid="62" grpId="0"/>
      <p:bldP spid="68" grpId="0" animBg="1"/>
      <p:bldP spid="69" grpId="0"/>
      <p:bldP spid="71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Isobaric, Isothermal, Ideal </a:t>
            </a:r>
            <a:r>
              <a:rPr lang="en-US" dirty="0">
                <a:solidFill>
                  <a:srgbClr val="006600"/>
                </a:solidFill>
              </a:rPr>
              <a:t>G</a:t>
            </a:r>
            <a:r>
              <a:rPr lang="en-US" dirty="0" smtClean="0">
                <a:solidFill>
                  <a:srgbClr val="006600"/>
                </a:solidFill>
              </a:rPr>
              <a:t>as-Phase</a:t>
            </a:r>
            <a:r>
              <a:rPr lang="en-US" dirty="0" smtClean="0"/>
              <a:t> </a:t>
            </a:r>
            <a:r>
              <a:rPr lang="en-US" dirty="0" err="1" smtClean="0"/>
              <a:t>Rxns</a:t>
            </a:r>
            <a:r>
              <a:rPr lang="en-US" dirty="0" smtClean="0"/>
              <a:t> in Tubular Reactors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7127" y="4082671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C00000"/>
                </a:solidFill>
              </a:rPr>
              <a:t>GAS PHASE: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057400" y="3924664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2" name="Equation" r:id="rId3" imgW="3962160" imgH="761760" progId="Equation.DSMT4">
                  <p:embed/>
                </p:oleObj>
              </mc:Choice>
              <mc:Fallback>
                <p:oleObj name="Equation" r:id="rId3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24664"/>
                        <a:ext cx="3962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4097886" y="4141410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04566" y="47052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631286" y="4141410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7966" y="47052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225646" y="4131019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565" y="46948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083300" y="3932899"/>
          <a:ext cx="2527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3" name="Equation" r:id="rId5" imgW="2527200" imgH="723600" progId="Equation.DSMT4">
                  <p:embed/>
                </p:oleObj>
              </mc:Choice>
              <mc:Fallback>
                <p:oleObj name="Equation" r:id="rId5" imgW="25272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3932899"/>
                        <a:ext cx="25273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396345"/>
            <a:ext cx="9144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spcAft>
                <a:spcPts val="400"/>
              </a:spcAft>
            </a:pPr>
            <a:r>
              <a:rPr lang="en-US" sz="2000" dirty="0" smtClean="0"/>
              <a:t>Gas-phase reactions are usually carried out in tubular reactors (PFRs &amp; PBRs)</a:t>
            </a:r>
          </a:p>
          <a:p>
            <a:pPr marL="627063" lvl="1" indent="-169863"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/>
              <a:t>Plug flow: no radial variations in concentration, temperature, &amp; </a:t>
            </a:r>
            <a:r>
              <a:rPr lang="en-US" sz="2000" dirty="0" smtClean="0">
                <a:latin typeface="Meiryo"/>
                <a:ea typeface="Meiryo"/>
              </a:rPr>
              <a:t>∴</a:t>
            </a:r>
            <a:r>
              <a:rPr lang="en-US" sz="2000" dirty="0" smtClean="0"/>
              <a:t>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endParaRPr lang="en-US" sz="2000" dirty="0" smtClean="0"/>
          </a:p>
          <a:p>
            <a:pPr marL="627063" lvl="1" indent="-169863"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/>
              <a:t>No stirring element, so flow must be turbulent</a:t>
            </a:r>
          </a:p>
        </p:txBody>
      </p:sp>
      <p:sp>
        <p:nvSpPr>
          <p:cNvPr id="25" name="AutoShape 10"/>
          <p:cNvSpPr>
            <a:spLocks noChangeArrowheads="1"/>
          </p:cNvSpPr>
          <p:nvPr/>
        </p:nvSpPr>
        <p:spPr bwMode="auto">
          <a:xfrm rot="16203633">
            <a:off x="3999089" y="674132"/>
            <a:ext cx="963994" cy="5002942"/>
          </a:xfrm>
          <a:prstGeom prst="can">
            <a:avLst>
              <a:gd name="adj" fmla="val 3990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新細明體" charset="-120"/>
            </a:endParaRPr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678472" y="3188903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2400" y="2896803"/>
            <a:ext cx="605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A0</a:t>
            </a:r>
            <a:endParaRPr lang="en-GB" altLang="zh-TW" sz="2400" dirty="0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7020657" y="3188903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8255977" y="2948173"/>
            <a:ext cx="49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</a:t>
            </a:r>
            <a:endParaRPr lang="en-GB" altLang="zh-TW" sz="2400" dirty="0"/>
          </a:p>
        </p:txBody>
      </p:sp>
      <p:sp>
        <p:nvSpPr>
          <p:cNvPr id="32" name="Oval 31"/>
          <p:cNvSpPr/>
          <p:nvPr/>
        </p:nvSpPr>
        <p:spPr>
          <a:xfrm>
            <a:off x="4236720" y="2700668"/>
            <a:ext cx="182880" cy="9601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2057400" y="2819400"/>
            <a:ext cx="792773" cy="762000"/>
            <a:chOff x="3558365" y="2819400"/>
            <a:chExt cx="792773" cy="762000"/>
          </a:xfrm>
        </p:grpSpPr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3558365" y="29718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>
              <a:off x="3558365" y="31242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>
              <a:off x="3558365" y="32766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558365" y="34290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3558365" y="35814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3558365" y="28194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04800" y="5147310"/>
            <a:ext cx="401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Stoichiometry for basis species A: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824569"/>
              </p:ext>
            </p:extLst>
          </p:nvPr>
        </p:nvGraphicFramePr>
        <p:xfrm>
          <a:off x="2254250" y="5680710"/>
          <a:ext cx="4635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4" name="Equation" r:id="rId7" imgW="4635360" imgH="711000" progId="Equation.DSMT4">
                  <p:embed/>
                </p:oleObj>
              </mc:Choice>
              <mc:Fallback>
                <p:oleObj name="Equation" r:id="rId7" imgW="4635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5680710"/>
                        <a:ext cx="4635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50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Effect of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on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u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and X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289606"/>
              </p:ext>
            </p:extLst>
          </p:nvPr>
        </p:nvGraphicFramePr>
        <p:xfrm>
          <a:off x="1778000" y="872490"/>
          <a:ext cx="558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2" name="Equation" r:id="rId3" imgW="5587920" imgH="698400" progId="Equation.DSMT4">
                  <p:embed/>
                </p:oleObj>
              </mc:Choice>
              <mc:Fallback>
                <p:oleObj name="Equation" r:id="rId3" imgW="5587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872490"/>
                        <a:ext cx="558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6153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: expansion factor, the fraction of change in V per mol A reacted</a:t>
            </a:r>
          </a:p>
          <a:p>
            <a:pPr algn="ctr"/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volumetric flow rate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953789"/>
              </p:ext>
            </p:extLst>
          </p:nvPr>
        </p:nvGraphicFramePr>
        <p:xfrm>
          <a:off x="5105400" y="2244090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3" name="Equation" r:id="rId5" imgW="3504960" imgH="761760" progId="Equation.DSMT4">
                  <p:embed/>
                </p:oleObj>
              </mc:Choice>
              <mc:Fallback>
                <p:oleObj name="Equation" r:id="rId5" imgW="3504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44090"/>
                        <a:ext cx="3505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2271147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8000"/>
                </a:solidFill>
              </a:rPr>
              <a:t> varies if gas phase &amp; 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reactant, or if a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302889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No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occurs, but </a:t>
            </a:r>
            <a:r>
              <a:rPr lang="en-US" sz="2000" dirty="0" smtClean="0">
                <a:solidFill>
                  <a:srgbClr val="008000"/>
                </a:solidFill>
              </a:rPr>
              <a:t>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 </a:t>
            </a:r>
            <a:r>
              <a:rPr lang="en-US" sz="2000" dirty="0" smtClean="0">
                <a:solidFill>
                  <a:srgbClr val="008000"/>
                </a:solidFill>
                <a:latin typeface="Meiryo"/>
                <a:ea typeface="Meiryo"/>
              </a:rPr>
              <a:t>→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583"/>
              </p:ext>
            </p:extLst>
          </p:nvPr>
        </p:nvGraphicFramePr>
        <p:xfrm>
          <a:off x="7315200" y="3028890"/>
          <a:ext cx="1752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4" name="Equation" r:id="rId7" imgW="1752480" imgH="355320" progId="Equation.DSMT4">
                  <p:embed/>
                </p:oleObj>
              </mc:Choice>
              <mc:Fallback>
                <p:oleObj name="Equation" r:id="rId7" imgW="1752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028890"/>
                        <a:ext cx="1752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0" y="33836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e</a:t>
            </a:r>
            <a:r>
              <a:rPr lang="en-US" sz="2000" dirty="0" smtClean="0">
                <a:solidFill>
                  <a:srgbClr val="7030A0"/>
                </a:solidFill>
              </a:rPr>
              <a:t> = 0 (mol product = mol reactants):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7030A0"/>
                </a:solidFill>
                <a:latin typeface="Symbol" pitchFamily="18" charset="2"/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: constant volumetric flow rate as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↑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e </a:t>
            </a:r>
            <a:r>
              <a:rPr lang="en-US" sz="2000" dirty="0" smtClean="0">
                <a:solidFill>
                  <a:srgbClr val="0000FF"/>
                </a:solidFill>
              </a:rPr>
              <a:t>&lt; 0 (mol product &lt; mol reactants):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&lt; u</a:t>
            </a:r>
            <a:r>
              <a:rPr lang="en-US" sz="2000" baseline="-25000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volumetric flow rate ↓ as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↑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4114800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90099"/>
                </a:solidFill>
              </a:rPr>
              <a:t>Q1: </a:t>
            </a:r>
            <a:r>
              <a:rPr lang="en-US" sz="2000" dirty="0" smtClean="0">
                <a:solidFill>
                  <a:srgbClr val="990099"/>
                </a:solidFill>
              </a:rPr>
              <a:t>For an </a:t>
            </a:r>
            <a:r>
              <a:rPr lang="en-US" sz="2000" dirty="0">
                <a:solidFill>
                  <a:srgbClr val="990099"/>
                </a:solidFill>
              </a:rPr>
              <a:t>irreversible </a:t>
            </a:r>
            <a:r>
              <a:rPr lang="en-US" sz="2000" dirty="0" smtClean="0">
                <a:solidFill>
                  <a:srgbClr val="990099"/>
                </a:solidFill>
              </a:rPr>
              <a:t>gas-phase reaction, how does the residence time and X</a:t>
            </a:r>
            <a:r>
              <a:rPr lang="en-US" sz="2000" baseline="-25000" dirty="0" smtClean="0">
                <a:solidFill>
                  <a:srgbClr val="990099"/>
                </a:solidFill>
              </a:rPr>
              <a:t>A</a:t>
            </a:r>
            <a:r>
              <a:rPr lang="en-US" sz="2000" dirty="0" smtClean="0">
                <a:solidFill>
                  <a:srgbClr val="990099"/>
                </a:solidFill>
              </a:rPr>
              <a:t> change when </a:t>
            </a:r>
            <a:r>
              <a:rPr lang="en-US" sz="2000" dirty="0" smtClean="0">
                <a:solidFill>
                  <a:srgbClr val="990099"/>
                </a:solidFill>
                <a:latin typeface="Symbol" pitchFamily="18" charset="2"/>
                <a:sym typeface="Symbol"/>
              </a:rPr>
              <a:t></a:t>
            </a:r>
            <a:r>
              <a:rPr lang="en-US" sz="2000" dirty="0" smtClean="0">
                <a:solidFill>
                  <a:srgbClr val="990099"/>
                </a:solidFill>
                <a:latin typeface="Symbol" pitchFamily="18" charset="2"/>
              </a:rPr>
              <a:t> </a:t>
            </a:r>
            <a:r>
              <a:rPr lang="en-US" sz="2000" dirty="0">
                <a:solidFill>
                  <a:srgbClr val="990099"/>
                </a:solidFill>
              </a:rPr>
              <a:t>&lt; </a:t>
            </a:r>
            <a:r>
              <a:rPr lang="en-US" sz="2000" dirty="0" smtClean="0">
                <a:solidFill>
                  <a:srgbClr val="990099"/>
                </a:solidFill>
              </a:rPr>
              <a:t>0?</a:t>
            </a:r>
          </a:p>
          <a:p>
            <a:pPr marL="457200" indent="-228600">
              <a:buFont typeface="+mj-lt"/>
              <a:buAutoNum type="alphaLcParenR"/>
            </a:pPr>
            <a:r>
              <a:rPr lang="en-US" sz="2000" dirty="0" smtClean="0">
                <a:solidFill>
                  <a:srgbClr val="990099"/>
                </a:solidFill>
              </a:rPr>
              <a:t>They don’t</a:t>
            </a:r>
          </a:p>
          <a:p>
            <a:pPr marL="457200" indent="-228600">
              <a:buFont typeface="+mj-lt"/>
              <a:buAutoNum type="alphaLcParenR"/>
            </a:pPr>
            <a:r>
              <a:rPr lang="en-US" sz="2000" dirty="0" smtClean="0">
                <a:solidFill>
                  <a:srgbClr val="990099"/>
                </a:solidFill>
              </a:rPr>
              <a:t>The residence time is longer &amp; X</a:t>
            </a:r>
            <a:r>
              <a:rPr lang="en-US" sz="2000" baseline="-25000" dirty="0" smtClean="0">
                <a:solidFill>
                  <a:srgbClr val="990099"/>
                </a:solidFill>
              </a:rPr>
              <a:t>A</a:t>
            </a:r>
            <a:r>
              <a:rPr lang="en-US" sz="2000" dirty="0" smtClean="0">
                <a:solidFill>
                  <a:srgbClr val="990099"/>
                </a:solidFill>
              </a:rPr>
              <a:t> increases</a:t>
            </a:r>
            <a:endParaRPr lang="en-US" sz="2000" dirty="0">
              <a:solidFill>
                <a:srgbClr val="990099"/>
              </a:solidFill>
            </a:endParaRPr>
          </a:p>
          <a:p>
            <a:pPr marL="457200" indent="-228600">
              <a:buFont typeface="+mj-lt"/>
              <a:buAutoNum type="alphaLcParenR"/>
            </a:pPr>
            <a:r>
              <a:rPr lang="en-US" sz="2000" dirty="0">
                <a:solidFill>
                  <a:srgbClr val="990099"/>
                </a:solidFill>
              </a:rPr>
              <a:t>The residence time is </a:t>
            </a:r>
            <a:r>
              <a:rPr lang="en-US" sz="2000" dirty="0" smtClean="0">
                <a:solidFill>
                  <a:srgbClr val="990099"/>
                </a:solidFill>
              </a:rPr>
              <a:t>longer &amp; </a:t>
            </a:r>
            <a:r>
              <a:rPr lang="en-US" sz="2000" dirty="0">
                <a:solidFill>
                  <a:srgbClr val="990099"/>
                </a:solidFill>
              </a:rPr>
              <a:t>X</a:t>
            </a:r>
            <a:r>
              <a:rPr lang="en-US" sz="2000" baseline="-25000" dirty="0">
                <a:solidFill>
                  <a:srgbClr val="990099"/>
                </a:solidFill>
              </a:rPr>
              <a:t>A</a:t>
            </a:r>
            <a:r>
              <a:rPr lang="en-US" sz="2000" dirty="0">
                <a:solidFill>
                  <a:srgbClr val="990099"/>
                </a:solidFill>
              </a:rPr>
              <a:t> </a:t>
            </a:r>
            <a:r>
              <a:rPr lang="en-US" sz="2000" dirty="0" smtClean="0">
                <a:solidFill>
                  <a:srgbClr val="990099"/>
                </a:solidFill>
              </a:rPr>
              <a:t>decreases</a:t>
            </a:r>
            <a:endParaRPr lang="en-US" sz="2000" dirty="0">
              <a:solidFill>
                <a:srgbClr val="990099"/>
              </a:solidFill>
            </a:endParaRPr>
          </a:p>
          <a:p>
            <a:pPr marL="457200" indent="-228600">
              <a:buFont typeface="+mj-lt"/>
              <a:buAutoNum type="alphaLcParenR"/>
            </a:pPr>
            <a:r>
              <a:rPr lang="en-US" sz="2000" dirty="0" smtClean="0">
                <a:solidFill>
                  <a:srgbClr val="990099"/>
                </a:solidFill>
              </a:rPr>
              <a:t>The </a:t>
            </a:r>
            <a:r>
              <a:rPr lang="en-US" sz="2000" dirty="0">
                <a:solidFill>
                  <a:srgbClr val="990099"/>
                </a:solidFill>
              </a:rPr>
              <a:t>residence time is </a:t>
            </a:r>
            <a:r>
              <a:rPr lang="en-US" sz="2000" dirty="0" smtClean="0">
                <a:solidFill>
                  <a:srgbClr val="990099"/>
                </a:solidFill>
              </a:rPr>
              <a:t>shorter, &amp; </a:t>
            </a:r>
            <a:r>
              <a:rPr lang="en-US" sz="2000" dirty="0">
                <a:solidFill>
                  <a:srgbClr val="990099"/>
                </a:solidFill>
              </a:rPr>
              <a:t>X</a:t>
            </a:r>
            <a:r>
              <a:rPr lang="en-US" sz="2000" baseline="-25000" dirty="0">
                <a:solidFill>
                  <a:srgbClr val="990099"/>
                </a:solidFill>
              </a:rPr>
              <a:t>A</a:t>
            </a:r>
            <a:r>
              <a:rPr lang="en-US" sz="2000" dirty="0">
                <a:solidFill>
                  <a:srgbClr val="990099"/>
                </a:solidFill>
              </a:rPr>
              <a:t> </a:t>
            </a:r>
            <a:r>
              <a:rPr lang="en-US" sz="2000" dirty="0" smtClean="0">
                <a:solidFill>
                  <a:srgbClr val="990099"/>
                </a:solidFill>
              </a:rPr>
              <a:t>decreases</a:t>
            </a:r>
            <a:endParaRPr lang="en-US" sz="2000" dirty="0">
              <a:solidFill>
                <a:srgbClr val="990099"/>
              </a:solidFill>
            </a:endParaRPr>
          </a:p>
          <a:p>
            <a:pPr marL="457200" indent="-228600">
              <a:buFont typeface="+mj-lt"/>
              <a:buAutoNum type="alphaLcParenR"/>
            </a:pPr>
            <a:r>
              <a:rPr lang="en-US" sz="2000" dirty="0">
                <a:solidFill>
                  <a:srgbClr val="990099"/>
                </a:solidFill>
              </a:rPr>
              <a:t>The residence time is </a:t>
            </a:r>
            <a:r>
              <a:rPr lang="en-US" sz="2000" dirty="0" smtClean="0">
                <a:solidFill>
                  <a:srgbClr val="990099"/>
                </a:solidFill>
              </a:rPr>
              <a:t>shorter &amp; </a:t>
            </a:r>
            <a:r>
              <a:rPr lang="en-US" sz="2000" dirty="0">
                <a:solidFill>
                  <a:srgbClr val="990099"/>
                </a:solidFill>
              </a:rPr>
              <a:t>X</a:t>
            </a:r>
            <a:r>
              <a:rPr lang="en-US" sz="2000" baseline="-25000" dirty="0">
                <a:solidFill>
                  <a:srgbClr val="990099"/>
                </a:solidFill>
              </a:rPr>
              <a:t>A</a:t>
            </a:r>
            <a:r>
              <a:rPr lang="en-US" sz="2000" dirty="0">
                <a:solidFill>
                  <a:srgbClr val="990099"/>
                </a:solidFill>
              </a:rPr>
              <a:t> </a:t>
            </a:r>
            <a:r>
              <a:rPr lang="en-US" sz="2000" dirty="0" smtClean="0">
                <a:solidFill>
                  <a:srgbClr val="990099"/>
                </a:solidFill>
              </a:rPr>
              <a:t>increases</a:t>
            </a:r>
            <a:endParaRPr lang="en-US" sz="2000" dirty="0">
              <a:solidFill>
                <a:srgbClr val="99009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5029200"/>
            <a:ext cx="5601966" cy="368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9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Effect of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on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u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and X</a:t>
            </a:r>
            <a:r>
              <a:rPr lang="en-US" baseline="-25000" dirty="0" smtClean="0">
                <a:solidFill>
                  <a:schemeClr val="tx1"/>
                </a:solidFill>
                <a:latin typeface="+mn-lt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622665"/>
              </p:ext>
            </p:extLst>
          </p:nvPr>
        </p:nvGraphicFramePr>
        <p:xfrm>
          <a:off x="1778000" y="872490"/>
          <a:ext cx="558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2" name="Equation" r:id="rId3" imgW="5587920" imgH="698400" progId="Equation.DSMT4">
                  <p:embed/>
                </p:oleObj>
              </mc:Choice>
              <mc:Fallback>
                <p:oleObj name="Equation" r:id="rId3" imgW="5587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872490"/>
                        <a:ext cx="558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6153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: expansion factor, the fraction of change in V per mol A reacted</a:t>
            </a:r>
          </a:p>
          <a:p>
            <a:pPr algn="ctr"/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volumetric flow rate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2153"/>
              </p:ext>
            </p:extLst>
          </p:nvPr>
        </p:nvGraphicFramePr>
        <p:xfrm>
          <a:off x="5105400" y="2244090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3" name="Equation" r:id="rId5" imgW="3504960" imgH="761760" progId="Equation.DSMT4">
                  <p:embed/>
                </p:oleObj>
              </mc:Choice>
              <mc:Fallback>
                <p:oleObj name="Equation" r:id="rId5" imgW="3504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44090"/>
                        <a:ext cx="3505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2271147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8000"/>
                </a:solidFill>
              </a:rPr>
              <a:t> varies if gas phase &amp; 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reactant, or if a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" y="300609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No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occurs, but </a:t>
            </a:r>
            <a:r>
              <a:rPr lang="en-US" sz="2000" dirty="0" smtClean="0">
                <a:solidFill>
                  <a:srgbClr val="008000"/>
                </a:solidFill>
              </a:rPr>
              <a:t>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 </a:t>
            </a:r>
            <a:r>
              <a:rPr lang="en-US" sz="2000" dirty="0" smtClean="0">
                <a:solidFill>
                  <a:srgbClr val="008000"/>
                </a:solidFill>
                <a:latin typeface="Meiryo"/>
                <a:ea typeface="Meiryo"/>
              </a:rPr>
              <a:t>→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421797"/>
              </p:ext>
            </p:extLst>
          </p:nvPr>
        </p:nvGraphicFramePr>
        <p:xfrm>
          <a:off x="3695700" y="3375660"/>
          <a:ext cx="1752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4" name="Equation" r:id="rId7" imgW="1752480" imgH="355320" progId="Equation.DSMT4">
                  <p:embed/>
                </p:oleObj>
              </mc:Choice>
              <mc:Fallback>
                <p:oleObj name="Equation" r:id="rId7" imgW="1752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3375660"/>
                        <a:ext cx="1752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0" y="3649183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e</a:t>
            </a:r>
            <a:r>
              <a:rPr lang="en-US" sz="2000" dirty="0" smtClean="0">
                <a:solidFill>
                  <a:srgbClr val="7030A0"/>
                </a:solidFill>
              </a:rPr>
              <a:t> = 0 (mol product = mol reactants):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7030A0"/>
                </a:solidFill>
                <a:latin typeface="Symbol" pitchFamily="18" charset="2"/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: constant volumetric flow rate as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increases</a:t>
            </a:r>
          </a:p>
          <a:p>
            <a:pPr marL="117475" lvl="1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e </a:t>
            </a:r>
            <a:r>
              <a:rPr lang="en-US" sz="2000" dirty="0" smtClean="0">
                <a:solidFill>
                  <a:srgbClr val="0000FF"/>
                </a:solidFill>
              </a:rPr>
              <a:t>&lt; 0 (mol product &lt; mol reactants):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&lt; u</a:t>
            </a:r>
            <a:r>
              <a:rPr lang="en-US" sz="2000" baseline="-25000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volumetric flow rate decreases as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increases</a:t>
            </a:r>
            <a:endParaRPr lang="en-US" sz="2000" dirty="0" smtClean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92198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Longer residence time than when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Higher conversion per volume of reactor (weight of catalyst) than if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endParaRPr lang="en-US" sz="2000" dirty="0" smtClean="0">
              <a:solidFill>
                <a:srgbClr val="0000FF"/>
              </a:solidFill>
              <a:latin typeface="Symbol" pitchFamily="18" charset="2"/>
            </a:endParaRPr>
          </a:p>
          <a:p>
            <a:pPr marL="117475" lvl="1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e </a:t>
            </a:r>
            <a:r>
              <a:rPr lang="en-US" sz="2000" dirty="0" smtClean="0">
                <a:solidFill>
                  <a:srgbClr val="C00000"/>
                </a:solidFill>
              </a:rPr>
              <a:t>&gt; 0 (mol product &gt; mol reactants):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&gt; u</a:t>
            </a:r>
            <a:r>
              <a:rPr lang="en-US" sz="2000" baseline="-25000" dirty="0" smtClean="0">
                <a:solidFill>
                  <a:srgbClr val="C00000"/>
                </a:solidFill>
                <a:latin typeface="Symbol" pitchFamily="18" charset="2"/>
              </a:rPr>
              <a:t>0</a:t>
            </a:r>
            <a:r>
              <a:rPr lang="en-US" sz="2000" baseline="-25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with increasing 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Shorter residence time than when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C00000"/>
                </a:solidFill>
                <a:latin typeface="Symbol" pitchFamily="18" charset="2"/>
              </a:rPr>
              <a:t>0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Lower conversion per volume of reactor (weight of catalyst) than if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C00000"/>
                </a:solidFill>
              </a:rPr>
              <a:t>0</a:t>
            </a:r>
            <a:endParaRPr lang="en-US" sz="2000" dirty="0" smtClean="0">
              <a:solidFill>
                <a:srgbClr val="C00000"/>
              </a:solidFill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525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Isobaric, Isothermal, Ideal </a:t>
            </a:r>
            <a:r>
              <a:rPr lang="en-US" dirty="0" err="1" smtClean="0"/>
              <a:t>Rxn</a:t>
            </a:r>
            <a:r>
              <a:rPr lang="en-US" dirty="0" smtClean="0"/>
              <a:t> in PFR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3297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</a:rPr>
              <a:t>GAS PHASE: </a:t>
            </a:r>
          </a:p>
          <a:p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= f(</a:t>
            </a:r>
            <a:r>
              <a:rPr lang="en-US" sz="2000" dirty="0" smtClean="0">
                <a:latin typeface="Symbol" pitchFamily="18" charset="2"/>
                <a:cs typeface="Arial"/>
              </a:rPr>
              <a:t>e</a:t>
            </a:r>
            <a:r>
              <a:rPr lang="en-US" sz="2000" dirty="0" smtClean="0">
                <a:latin typeface="Arial"/>
                <a:cs typeface="Arial"/>
              </a:rPr>
              <a:t>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P,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T, or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Z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60036" y="1527750"/>
            <a:ext cx="662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PFR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1642" y="1128453"/>
            <a:ext cx="2493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198104" y="1128453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2103897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2683003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3226377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27505"/>
              </p:ext>
            </p:extLst>
          </p:nvPr>
        </p:nvGraphicFramePr>
        <p:xfrm>
          <a:off x="5295900" y="1955800"/>
          <a:ext cx="1279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" name="Equation" r:id="rId3" imgW="1282680" imgH="698400" progId="Equation.DSMT4">
                  <p:embed/>
                </p:oleObj>
              </mc:Choice>
              <mc:Fallback>
                <p:oleObj name="Equation" r:id="rId3" imgW="1282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1955800"/>
                        <a:ext cx="1279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540646"/>
              </p:ext>
            </p:extLst>
          </p:nvPr>
        </p:nvGraphicFramePr>
        <p:xfrm>
          <a:off x="5348288" y="2682875"/>
          <a:ext cx="12684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1" name="Equation" r:id="rId5" imgW="1282680" imgH="406080" progId="Equation.DSMT4">
                  <p:embed/>
                </p:oleObj>
              </mc:Choice>
              <mc:Fallback>
                <p:oleObj name="Equation" r:id="rId5" imgW="1282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2682875"/>
                        <a:ext cx="12684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71601" y="4192235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026945"/>
              </p:ext>
            </p:extLst>
          </p:nvPr>
        </p:nvGraphicFramePr>
        <p:xfrm>
          <a:off x="5019675" y="3946525"/>
          <a:ext cx="30210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2" name="Equation" r:id="rId7" imgW="2908080" imgH="888840" progId="Equation.DSMT4">
                  <p:embed/>
                </p:oleObj>
              </mc:Choice>
              <mc:Fallback>
                <p:oleObj name="Equation" r:id="rId7" imgW="290808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3946525"/>
                        <a:ext cx="302101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53283"/>
              </p:ext>
            </p:extLst>
          </p:nvPr>
        </p:nvGraphicFramePr>
        <p:xfrm>
          <a:off x="762000" y="4693920"/>
          <a:ext cx="3968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3" name="Equation" r:id="rId9" imgW="3822480" imgH="952200" progId="Equation.DSMT4">
                  <p:embed/>
                </p:oleObj>
              </mc:Choice>
              <mc:Fallback>
                <p:oleObj name="Equation" r:id="rId9" imgW="38224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693920"/>
                        <a:ext cx="39687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61212"/>
              </p:ext>
            </p:extLst>
          </p:nvPr>
        </p:nvGraphicFramePr>
        <p:xfrm>
          <a:off x="393006" y="5604510"/>
          <a:ext cx="6959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4" name="Equation" r:id="rId11" imgW="6705360" imgH="965160" progId="Equation.DSMT4">
                  <p:embed/>
                </p:oleObj>
              </mc:Choice>
              <mc:Fallback>
                <p:oleObj name="Equation" r:id="rId11" imgW="67053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06" y="5604510"/>
                        <a:ext cx="6959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716280" y="5609082"/>
            <a:ext cx="6675120" cy="9784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15200" y="5334000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Gas-phase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</a:t>
            </a:r>
            <a:r>
              <a:rPr lang="en-US" sz="2000" dirty="0" err="1" smtClean="0">
                <a:solidFill>
                  <a:srgbClr val="008000"/>
                </a:solidFill>
              </a:rPr>
              <a:t>rxn</a:t>
            </a:r>
            <a:r>
              <a:rPr lang="en-US" sz="2000" dirty="0" smtClean="0">
                <a:solidFill>
                  <a:srgbClr val="008000"/>
                </a:solidFill>
              </a:rPr>
              <a:t> in PFR 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no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279828"/>
              </p:ext>
            </p:extLst>
          </p:nvPr>
        </p:nvGraphicFramePr>
        <p:xfrm>
          <a:off x="5022850" y="3149600"/>
          <a:ext cx="2095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5" name="Equation" r:id="rId13" imgW="2095200" imgH="711000" progId="Equation.DSMT4">
                  <p:embed/>
                </p:oleObj>
              </mc:Choice>
              <mc:Fallback>
                <p:oleObj name="Equation" r:id="rId13" imgW="20952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3149600"/>
                        <a:ext cx="2095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4800600" y="4932911"/>
            <a:ext cx="3504884" cy="400110"/>
            <a:chOff x="4800600" y="5115791"/>
            <a:chExt cx="3504884" cy="400110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4800600" y="5316681"/>
              <a:ext cx="685800" cy="1588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427517" y="5115791"/>
              <a:ext cx="28779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Integral A-7 in appendix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 rot="16200000">
            <a:off x="-2187713" y="3810000"/>
            <a:ext cx="5235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Be able to do these </a:t>
            </a:r>
            <a:r>
              <a:rPr lang="en-US" sz="2000" b="1" dirty="0">
                <a:solidFill>
                  <a:srgbClr val="FF0000"/>
                </a:solidFill>
              </a:rPr>
              <a:t>5</a:t>
            </a:r>
            <a:r>
              <a:rPr lang="en-US" sz="2000" b="1" dirty="0" smtClean="0">
                <a:solidFill>
                  <a:srgbClr val="FF0000"/>
                </a:solidFill>
              </a:rPr>
              <a:t> steps, </a:t>
            </a:r>
            <a:r>
              <a:rPr lang="en-US" sz="2000" b="1" dirty="0">
                <a:solidFill>
                  <a:srgbClr val="FF0000"/>
                </a:solidFill>
              </a:rPr>
              <a:t>&amp;</a:t>
            </a:r>
            <a:r>
              <a:rPr lang="en-US" sz="2000" b="1" dirty="0" smtClean="0">
                <a:solidFill>
                  <a:srgbClr val="FF0000"/>
                </a:solidFill>
              </a:rPr>
              <a:t> solve for V for ANY ORDER RXN</a:t>
            </a:r>
          </a:p>
        </p:txBody>
      </p:sp>
    </p:spTree>
    <p:extLst>
      <p:ext uri="{BB962C8B-B14F-4D97-AF65-F5344CB8AC3E}">
        <p14:creationId xmlns:p14="http://schemas.microsoft.com/office/powerpoint/2010/main" val="30832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Pressure Drop in PBRs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97307"/>
              </p:ext>
            </p:extLst>
          </p:nvPr>
        </p:nvGraphicFramePr>
        <p:xfrm>
          <a:off x="5092700" y="2838510"/>
          <a:ext cx="2679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4" name="Equation" r:id="rId3" imgW="2679480" imgH="761760" progId="Equation.DSMT4">
                  <p:embed/>
                </p:oleObj>
              </mc:Choice>
              <mc:Fallback>
                <p:oleObj name="Equation" r:id="rId3" imgW="26794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2838510"/>
                        <a:ext cx="2679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957375"/>
              </p:ext>
            </p:extLst>
          </p:nvPr>
        </p:nvGraphicFramePr>
        <p:xfrm>
          <a:off x="5168900" y="1657410"/>
          <a:ext cx="17494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5" name="Equation" r:id="rId5" imgW="1752480" imgH="622080" progId="Equation.DSMT4">
                  <p:embed/>
                </p:oleObj>
              </mc:Choice>
              <mc:Fallback>
                <p:oleObj name="Equation" r:id="rId5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1657410"/>
                        <a:ext cx="174942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76400" y="838200"/>
            <a:ext cx="4011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GAS PHASE: </a:t>
            </a:r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89980" y="1219200"/>
            <a:ext cx="7964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dirty="0" err="1" smtClean="0"/>
              <a:t>dX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dW</a:t>
            </a:r>
            <a:r>
              <a:rPr lang="en-US" sz="2000" dirty="0" smtClean="0"/>
              <a:t> for an isothermal ideal gas phase reaction with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3062" y="8382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766124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800" y="2305873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80631"/>
              </p:ext>
            </p:extLst>
          </p:nvPr>
        </p:nvGraphicFramePr>
        <p:xfrm>
          <a:off x="5072063" y="2305110"/>
          <a:ext cx="136683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6" name="Equation" r:id="rId7" imgW="1384200" imgH="406080" progId="Equation.DSMT4">
                  <p:embed/>
                </p:oleObj>
              </mc:Choice>
              <mc:Fallback>
                <p:oleObj name="Equation" r:id="rId7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305110"/>
                        <a:ext cx="1366837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47800" y="299091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47801" y="3917185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56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865268"/>
              </p:ext>
            </p:extLst>
          </p:nvPr>
        </p:nvGraphicFramePr>
        <p:xfrm>
          <a:off x="4575175" y="3688585"/>
          <a:ext cx="38623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7" name="Equation" r:id="rId9" imgW="3720960" imgH="952200" progId="Equation.DSMT4">
                  <p:embed/>
                </p:oleObj>
              </mc:Choice>
              <mc:Fallback>
                <p:oleObj name="Equation" r:id="rId9" imgW="37209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175" y="3688585"/>
                        <a:ext cx="3862388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447800" y="4764157"/>
            <a:ext cx="2590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/>
              <a:t>Relate P/P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to W (Ergun equation)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797182"/>
              </p:ext>
            </p:extLst>
          </p:nvPr>
        </p:nvGraphicFramePr>
        <p:xfrm>
          <a:off x="4562475" y="4724400"/>
          <a:ext cx="3771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8" name="Equation" r:id="rId11" imgW="3771720" imgH="787320" progId="Equation.DSMT4">
                  <p:embed/>
                </p:oleObj>
              </mc:Choice>
              <mc:Fallback>
                <p:oleObj name="Equation" r:id="rId11" imgW="377172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4724400"/>
                        <a:ext cx="37719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914401" y="5540514"/>
            <a:ext cx="4038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Ergun Equation can be simplified by using y=P/P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and T=T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</p:txBody>
      </p:sp>
      <p:graphicFrame>
        <p:nvGraphicFramePr>
          <p:cNvPr id="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08324"/>
              </p:ext>
            </p:extLst>
          </p:nvPr>
        </p:nvGraphicFramePr>
        <p:xfrm>
          <a:off x="5181600" y="5540500"/>
          <a:ext cx="2286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9" name="Equation" r:id="rId13" imgW="2286000" imgH="660240" progId="Equation.DSMT4">
                  <p:embed/>
                </p:oleObj>
              </mc:Choice>
              <mc:Fallback>
                <p:oleObj name="Equation" r:id="rId13" imgW="22860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540500"/>
                        <a:ext cx="22860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95300" y="6229290"/>
            <a:ext cx="8153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Simultaneously </a:t>
            </a:r>
            <a:r>
              <a:rPr lang="en-US" sz="2000" dirty="0">
                <a:solidFill>
                  <a:srgbClr val="7030A0"/>
                </a:solidFill>
              </a:rPr>
              <a:t>solve </a:t>
            </a:r>
            <a:r>
              <a:rPr lang="en-US" sz="2000" dirty="0" err="1">
                <a:solidFill>
                  <a:srgbClr val="7030A0"/>
                </a:solidFill>
              </a:rPr>
              <a:t>dX</a:t>
            </a:r>
            <a:r>
              <a:rPr lang="en-US" sz="2000" baseline="-25000" dirty="0" err="1">
                <a:solidFill>
                  <a:srgbClr val="7030A0"/>
                </a:solidFill>
              </a:rPr>
              <a:t>A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>
                <a:solidFill>
                  <a:srgbClr val="7030A0"/>
                </a:solidFill>
              </a:rPr>
              <a:t> and </a:t>
            </a:r>
            <a:r>
              <a:rPr lang="en-US" sz="2000" dirty="0" err="1">
                <a:solidFill>
                  <a:srgbClr val="7030A0"/>
                </a:solidFill>
              </a:rPr>
              <a:t>dP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>
                <a:solidFill>
                  <a:srgbClr val="7030A0"/>
                </a:solidFill>
              </a:rPr>
              <a:t> (or </a:t>
            </a:r>
            <a:r>
              <a:rPr lang="en-US" sz="2000" dirty="0" err="1">
                <a:solidFill>
                  <a:srgbClr val="7030A0"/>
                </a:solidFill>
              </a:rPr>
              <a:t>dy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 smtClean="0">
                <a:solidFill>
                  <a:srgbClr val="7030A0"/>
                </a:solidFill>
              </a:rPr>
              <a:t>) using Polymath 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029200" y="4495800"/>
            <a:ext cx="2895600" cy="38100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Ergun Equation</a:t>
            </a:r>
            <a:endParaRPr lang="en-US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552328"/>
              </p:ext>
            </p:extLst>
          </p:nvPr>
        </p:nvGraphicFramePr>
        <p:xfrm>
          <a:off x="5181600" y="1950720"/>
          <a:ext cx="2844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8" name="Equation" r:id="rId3" imgW="2844720" imgH="761760" progId="Equation.DSMT4">
                  <p:embed/>
                </p:oleObj>
              </mc:Choice>
              <mc:Fallback>
                <p:oleObj name="Equation" r:id="rId3" imgW="2844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50720"/>
                        <a:ext cx="2844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031083"/>
              </p:ext>
            </p:extLst>
          </p:nvPr>
        </p:nvGraphicFramePr>
        <p:xfrm>
          <a:off x="5537200" y="2884170"/>
          <a:ext cx="2082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9" name="Equation" r:id="rId5" imgW="2082600" imgH="698400" progId="Equation.DSMT4">
                  <p:embed/>
                </p:oleObj>
              </mc:Choice>
              <mc:Fallback>
                <p:oleObj name="Equation" r:id="rId5" imgW="2082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2884170"/>
                        <a:ext cx="2082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1977777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Differential form of Ergun equation for pressure drop in PBR: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4666"/>
              </p:ext>
            </p:extLst>
          </p:nvPr>
        </p:nvGraphicFramePr>
        <p:xfrm>
          <a:off x="1143000" y="2890520"/>
          <a:ext cx="73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0" name="Equation" r:id="rId7" imgW="736560" imgH="685800" progId="Equation.DSMT4">
                  <p:embed/>
                </p:oleObj>
              </mc:Choice>
              <mc:Fallback>
                <p:oleObj name="Equation" r:id="rId7" imgW="73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0520"/>
                        <a:ext cx="736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729148"/>
              </p:ext>
            </p:extLst>
          </p:nvPr>
        </p:nvGraphicFramePr>
        <p:xfrm>
          <a:off x="2520950" y="2884170"/>
          <a:ext cx="2374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1" name="Equation" r:id="rId9" imgW="2374560" imgH="698400" progId="Equation.DSMT4">
                  <p:embed/>
                </p:oleObj>
              </mc:Choice>
              <mc:Fallback>
                <p:oleObj name="Equation" r:id="rId9" imgW="2374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2884170"/>
                        <a:ext cx="2374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0600" y="4541520"/>
            <a:ext cx="7239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cross-sectional area			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: particle density</a:t>
            </a:r>
          </a:p>
          <a:p>
            <a:pPr marL="287338" indent="-287338">
              <a:spcAft>
                <a:spcPts val="600"/>
              </a:spcAft>
            </a:pP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: constant for each reactor, calculated using a complex equation that depends on properties of bed (gas density, particle size, gas viscosity, void volume in bed, etc)</a:t>
            </a:r>
          </a:p>
          <a:p>
            <a:pPr marL="287338" indent="-287338">
              <a:spcAft>
                <a:spcPts val="600"/>
              </a:spcAft>
            </a:pP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: constant dependant on the packing in the bed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24272"/>
              </p:ext>
            </p:extLst>
          </p:nvPr>
        </p:nvGraphicFramePr>
        <p:xfrm>
          <a:off x="1828800" y="3740051"/>
          <a:ext cx="551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2" name="Equation" r:id="rId11" imgW="5511600" imgH="609480" progId="Equation.DSMT4">
                  <p:embed/>
                </p:oleObj>
              </mc:Choice>
              <mc:Fallback>
                <p:oleObj name="Equation" r:id="rId11" imgW="5511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40051"/>
                        <a:ext cx="551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161018"/>
              </p:ext>
            </p:extLst>
          </p:nvPr>
        </p:nvGraphicFramePr>
        <p:xfrm>
          <a:off x="304800" y="1021080"/>
          <a:ext cx="3746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3" name="Equation" r:id="rId13" imgW="3746160" imgH="787320" progId="Equation.DSMT4">
                  <p:embed/>
                </p:oleObj>
              </mc:Choice>
              <mc:Fallback>
                <p:oleObj name="Equation" r:id="rId13" imgW="37461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21080"/>
                        <a:ext cx="3746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28022" y="1044714"/>
            <a:ext cx="4985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Calculates pressure drop in a packed bed.</a:t>
            </a:r>
          </a:p>
          <a:p>
            <a:r>
              <a:rPr lang="en-US" sz="2000" dirty="0" smtClean="0"/>
              <a:t>This equation can be simplified to:</a:t>
            </a:r>
          </a:p>
        </p:txBody>
      </p:sp>
    </p:spTree>
    <p:extLst>
      <p:ext uri="{BB962C8B-B14F-4D97-AF65-F5344CB8AC3E}">
        <p14:creationId xmlns:p14="http://schemas.microsoft.com/office/powerpoint/2010/main" val="428168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L7: Unsteady-State Isothermal Reactor Operation: CSTR Start-Up and Semi-Batch Reactors</a:t>
            </a:r>
            <a:endParaRPr lang="en-US" dirty="0"/>
          </a:p>
        </p:txBody>
      </p: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1152049" y="2923260"/>
            <a:ext cx="1092200" cy="2064119"/>
            <a:chOff x="3447934" y="3867510"/>
            <a:chExt cx="1092149" cy="2063670"/>
          </a:xfrm>
        </p:grpSpPr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3447934" y="3867510"/>
              <a:ext cx="1077862" cy="1705527"/>
              <a:chOff x="5563390" y="3762282"/>
              <a:chExt cx="1077862" cy="1705527"/>
            </a:xfrm>
          </p:grpSpPr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5563390" y="4934525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4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grpSp>
        <p:nvGrpSpPr>
          <p:cNvPr id="41" name="Group 54"/>
          <p:cNvGrpSpPr>
            <a:grpSpLocks/>
          </p:cNvGrpSpPr>
          <p:nvPr/>
        </p:nvGrpSpPr>
        <p:grpSpPr bwMode="auto">
          <a:xfrm>
            <a:off x="6395560" y="2930635"/>
            <a:ext cx="1596391" cy="2064119"/>
            <a:chOff x="3447933" y="3867510"/>
            <a:chExt cx="1596317" cy="2063670"/>
          </a:xfrm>
        </p:grpSpPr>
        <p:grpSp>
          <p:nvGrpSpPr>
            <p:cNvPr id="43" name="Group 38"/>
            <p:cNvGrpSpPr>
              <a:grpSpLocks/>
            </p:cNvGrpSpPr>
            <p:nvPr/>
          </p:nvGrpSpPr>
          <p:grpSpPr bwMode="auto">
            <a:xfrm>
              <a:off x="3447933" y="3867510"/>
              <a:ext cx="1077862" cy="1705527"/>
              <a:chOff x="5563389" y="3762282"/>
              <a:chExt cx="1077862" cy="1705527"/>
            </a:xfrm>
          </p:grpSpPr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1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15"/>
              <p:cNvSpPr>
                <a:spLocks/>
              </p:cNvSpPr>
              <p:nvPr/>
            </p:nvSpPr>
            <p:spPr bwMode="auto">
              <a:xfrm>
                <a:off x="5563389" y="4477423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4" name="Group 39"/>
            <p:cNvGrpSpPr>
              <a:grpSpLocks/>
            </p:cNvGrpSpPr>
            <p:nvPr/>
          </p:nvGrpSpPr>
          <p:grpSpPr bwMode="auto">
            <a:xfrm>
              <a:off x="4397215" y="3978454"/>
              <a:ext cx="647035" cy="1292071"/>
              <a:chOff x="6512671" y="3873226"/>
              <a:chExt cx="647035" cy="1292071"/>
            </a:xfrm>
          </p:grpSpPr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 flipV="1">
                <a:off x="6512671" y="3885416"/>
                <a:ext cx="64005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7159706" y="3873226"/>
                <a:ext cx="0" cy="534871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 flipV="1">
                <a:off x="6512671" y="3885415"/>
                <a:ext cx="0" cy="127988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err="1" smtClean="0"/>
                <a:t>V</a:t>
              </a:r>
              <a:r>
                <a:rPr lang="en-US" altLang="en-US" u="none" baseline="-25000" dirty="0" err="1" smtClean="0"/>
                <a:t>f</a:t>
              </a:r>
              <a:r>
                <a:rPr lang="en-US" altLang="en-US" u="none" dirty="0" smtClean="0"/>
                <a:t> </a:t>
              </a:r>
              <a:endParaRPr lang="en-US" altLang="en-US" u="none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357351" y="5162557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</a:t>
            </a:r>
          </a:p>
        </p:txBody>
      </p:sp>
      <p:grpSp>
        <p:nvGrpSpPr>
          <p:cNvPr id="60" name="Group 54"/>
          <p:cNvGrpSpPr>
            <a:grpSpLocks/>
          </p:cNvGrpSpPr>
          <p:nvPr/>
        </p:nvGrpSpPr>
        <p:grpSpPr bwMode="auto">
          <a:xfrm>
            <a:off x="3133250" y="2362200"/>
            <a:ext cx="1752599" cy="2632554"/>
            <a:chOff x="2787566" y="3299198"/>
            <a:chExt cx="1752518" cy="2631982"/>
          </a:xfrm>
        </p:grpSpPr>
        <p:grpSp>
          <p:nvGrpSpPr>
            <p:cNvPr id="61" name="Group 40"/>
            <p:cNvGrpSpPr>
              <a:grpSpLocks/>
            </p:cNvGrpSpPr>
            <p:nvPr/>
          </p:nvGrpSpPr>
          <p:grpSpPr bwMode="auto">
            <a:xfrm>
              <a:off x="2787566" y="3299198"/>
              <a:ext cx="1752518" cy="1283455"/>
              <a:chOff x="6445166" y="3222998"/>
              <a:chExt cx="1752518" cy="1283455"/>
            </a:xfrm>
          </p:grpSpPr>
          <p:sp>
            <p:nvSpPr>
              <p:cNvPr id="69" name="Line 21"/>
              <p:cNvSpPr>
                <a:spLocks noChangeShapeType="1"/>
              </p:cNvSpPr>
              <p:nvPr/>
            </p:nvSpPr>
            <p:spPr bwMode="auto">
              <a:xfrm>
                <a:off x="7391271" y="3592251"/>
                <a:ext cx="0" cy="914202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Text Box 24"/>
              <p:cNvSpPr txBox="1">
                <a:spLocks noChangeArrowheads="1"/>
              </p:cNvSpPr>
              <p:nvPr/>
            </p:nvSpPr>
            <p:spPr bwMode="auto">
              <a:xfrm>
                <a:off x="6445166" y="3222998"/>
                <a:ext cx="1752518" cy="369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altLang="en-US" u="none" dirty="0" smtClean="0"/>
                  <a:t>C</a:t>
                </a:r>
                <a:r>
                  <a:rPr lang="en-US" altLang="en-US" u="none" baseline="-25000" dirty="0" smtClean="0"/>
                  <a:t>B</a:t>
                </a:r>
                <a:r>
                  <a:rPr lang="en-US" altLang="en-US" u="none" dirty="0" smtClean="0">
                    <a:latin typeface="Symbol" pitchFamily="18" charset="2"/>
                  </a:rPr>
                  <a:t>u</a:t>
                </a:r>
                <a:r>
                  <a:rPr lang="en-US" altLang="en-US" u="none" baseline="-25000" dirty="0" smtClean="0"/>
                  <a:t>0</a:t>
                </a:r>
                <a:endParaRPr lang="en-US" altLang="en-US" u="none" dirty="0"/>
              </a:p>
            </p:txBody>
          </p:sp>
        </p:grpSp>
        <p:grpSp>
          <p:nvGrpSpPr>
            <p:cNvPr id="62" name="Group 38"/>
            <p:cNvGrpSpPr>
              <a:grpSpLocks/>
            </p:cNvGrpSpPr>
            <p:nvPr/>
          </p:nvGrpSpPr>
          <p:grpSpPr bwMode="auto">
            <a:xfrm>
              <a:off x="3438102" y="3867510"/>
              <a:ext cx="1077862" cy="1705527"/>
              <a:chOff x="5553558" y="3762282"/>
              <a:chExt cx="1077862" cy="1705527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65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Freeform 15"/>
              <p:cNvSpPr>
                <a:spLocks/>
              </p:cNvSpPr>
              <p:nvPr/>
            </p:nvSpPr>
            <p:spPr bwMode="auto">
              <a:xfrm>
                <a:off x="5553558" y="4796081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3473333" y="5561928"/>
              <a:ext cx="1066750" cy="369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V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 + </a:t>
              </a:r>
              <a:r>
                <a:rPr lang="en-US" altLang="en-US" u="none" dirty="0" smtClean="0">
                  <a:latin typeface="Symbol" pitchFamily="18" charset="2"/>
                </a:rPr>
                <a:t>u</a:t>
              </a:r>
              <a:r>
                <a:rPr lang="en-US" altLang="en-US" u="none" baseline="-25000" dirty="0" smtClean="0"/>
                <a:t>0</a:t>
              </a:r>
              <a:r>
                <a:rPr lang="en-US" altLang="en-US" u="none" dirty="0" smtClean="0"/>
                <a:t>t </a:t>
              </a:r>
              <a:endParaRPr lang="en-US" altLang="en-US" u="none" dirty="0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>
            <a:off x="2447449" y="399006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924745" y="5160654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ime 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633529" y="5142892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end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143945" y="3990060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9600" y="2389860"/>
            <a:ext cx="148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Semi-batch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14401" y="5768370"/>
            <a:ext cx="731519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Time required to reach steady-state after CSTR start-up</a:t>
            </a:r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Predicting concentration and conversion as a function of time</a:t>
            </a:r>
          </a:p>
        </p:txBody>
      </p: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4267200" y="4147074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/>
              <a:t>A+B</a:t>
            </a:r>
            <a:endParaRPr lang="en-US" altLang="en-US" u="none" dirty="0"/>
          </a:p>
        </p:txBody>
      </p:sp>
      <p:sp>
        <p:nvSpPr>
          <p:cNvPr id="81" name="Text Box 24"/>
          <p:cNvSpPr txBox="1">
            <a:spLocks noChangeArrowheads="1"/>
          </p:cNvSpPr>
          <p:nvPr/>
        </p:nvSpPr>
        <p:spPr bwMode="auto">
          <a:xfrm>
            <a:off x="1752600" y="4114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/>
              <a:t>A</a:t>
            </a:r>
            <a:endParaRPr lang="en-US" altLang="en-US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BE 42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</Template>
  <TotalTime>2798</TotalTime>
  <Words>1723</Words>
  <Application>Microsoft Office PowerPoint</Application>
  <PresentationFormat>On-screen Show (4:3)</PresentationFormat>
  <Paragraphs>273</Paragraphs>
  <Slides>21</Slides>
  <Notes>1</Notes>
  <HiddenSlides>0</HiddenSlides>
  <MMClips>3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Helvetica</vt:lpstr>
      <vt:lpstr>Meiryo</vt:lpstr>
      <vt:lpstr>新細明體</vt:lpstr>
      <vt:lpstr>Symbol</vt:lpstr>
      <vt:lpstr>Wingdings</vt:lpstr>
      <vt:lpstr>ChBE 424</vt:lpstr>
      <vt:lpstr>Equation</vt:lpstr>
      <vt:lpstr>Review: Liquid Phase Reaction in PFR</vt:lpstr>
      <vt:lpstr>Review: Liquid Phase Reaction in PBR</vt:lpstr>
      <vt:lpstr>Review: Isobaric, Isothermal, Ideal Gas-Phase Rxns in Tubular Reactors</vt:lpstr>
      <vt:lpstr>Review: Effect of e on u and XA</vt:lpstr>
      <vt:lpstr>Review: Effect of e on u and XA</vt:lpstr>
      <vt:lpstr>Review: Isobaric, Isothermal, Ideal Rxn in PFR</vt:lpstr>
      <vt:lpstr>Review: Pressure Drop in PBRs</vt:lpstr>
      <vt:lpstr>Review: Ergun Equation</vt:lpstr>
      <vt:lpstr>L7: Unsteady-State Isothermal Reactor Operation: CSTR Start-Up and Semi-Batch Reactors</vt:lpstr>
      <vt:lpstr>Start-Up of a Fixed-Volume CSTR</vt:lpstr>
      <vt:lpstr>CSTR Start-Up: 1st Order Reaction </vt:lpstr>
      <vt:lpstr>CSTR Start-Up: 1st Order Reaction </vt:lpstr>
      <vt:lpstr>CSTR Start-Up: 1st Order Reaction </vt:lpstr>
      <vt:lpstr>Better Selectivity in a Semi-Batch Reactor</vt:lpstr>
      <vt:lpstr>Semi-Batch Reactor Design Equation</vt:lpstr>
      <vt:lpstr>Semi-Batch Reactor Design Equation</vt:lpstr>
      <vt:lpstr>Semi-Batch Reactor Design Equation</vt:lpstr>
      <vt:lpstr>Semi-Batch Reactor Design Equation: in Terms of NA</vt:lpstr>
      <vt:lpstr>Improving Yields of Reversible Rxns with Semi-Batch Reactors</vt:lpstr>
      <vt:lpstr>Improving Yields of Reversible Rxns with Semi-Batch Reactors</vt:lpstr>
      <vt:lpstr>Loss of Mass in Semi-Batch Reactor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L7: Unsteady-State Reactor Operation: CSTR Start-Up and Semi-Batch Reactors</dc:title>
  <dc:creator>mlkraft2</dc:creator>
  <cp:lastModifiedBy>Mary</cp:lastModifiedBy>
  <cp:revision>195</cp:revision>
  <cp:lastPrinted>2014-02-14T01:56:15Z</cp:lastPrinted>
  <dcterms:created xsi:type="dcterms:W3CDTF">2009-02-12T20:05:01Z</dcterms:created>
  <dcterms:modified xsi:type="dcterms:W3CDTF">2015-08-23T20:50:34Z</dcterms:modified>
</cp:coreProperties>
</file>